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3964" r:id="rId2"/>
    <p:sldMasterId id="2147484008" r:id="rId3"/>
  </p:sldMasterIdLst>
  <p:notesMasterIdLst>
    <p:notesMasterId r:id="rId26"/>
  </p:notesMasterIdLst>
  <p:handoutMasterIdLst>
    <p:handoutMasterId r:id="rId27"/>
  </p:handoutMasterIdLst>
  <p:sldIdLst>
    <p:sldId id="535" r:id="rId4"/>
    <p:sldId id="540" r:id="rId5"/>
    <p:sldId id="2147480249" r:id="rId6"/>
    <p:sldId id="541" r:id="rId7"/>
    <p:sldId id="542" r:id="rId8"/>
    <p:sldId id="2147375450" r:id="rId9"/>
    <p:sldId id="543" r:id="rId10"/>
    <p:sldId id="2147480250" r:id="rId11"/>
    <p:sldId id="2147480237" r:id="rId12"/>
    <p:sldId id="2147480246" r:id="rId13"/>
    <p:sldId id="2147480236" r:id="rId14"/>
    <p:sldId id="2147480247" r:id="rId15"/>
    <p:sldId id="2147480243" r:id="rId16"/>
    <p:sldId id="2147480239" r:id="rId17"/>
    <p:sldId id="2147480244" r:id="rId18"/>
    <p:sldId id="2147480241" r:id="rId19"/>
    <p:sldId id="2147480245" r:id="rId20"/>
    <p:sldId id="2147472411" r:id="rId21"/>
    <p:sldId id="2147472409" r:id="rId22"/>
    <p:sldId id="2147480248" r:id="rId23"/>
    <p:sldId id="2147472420" r:id="rId24"/>
    <p:sldId id="538" r:id="rId25"/>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03A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81"/>
    <p:restoredTop sz="88163"/>
  </p:normalViewPr>
  <p:slideViewPr>
    <p:cSldViewPr snapToGrid="0" snapToObjects="1">
      <p:cViewPr varScale="1">
        <p:scale>
          <a:sx n="51" d="100"/>
          <a:sy n="51" d="100"/>
        </p:scale>
        <p:origin x="1314" y="90"/>
      </p:cViewPr>
      <p:guideLst/>
    </p:cSldViewPr>
  </p:slideViewPr>
  <p:outlineViewPr>
    <p:cViewPr>
      <p:scale>
        <a:sx n="33" d="100"/>
        <a:sy n="33" d="100"/>
      </p:scale>
      <p:origin x="0" y="-5999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2" d="100"/>
          <a:sy n="122" d="100"/>
        </p:scale>
        <p:origin x="413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6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6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6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6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14871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2A5243-A039-5740-A8CB-8E8DC772F02C}" type="slidenum">
              <a:rPr lang="en-US" smtClean="0"/>
              <a:t>6</a:t>
            </a:fld>
            <a:endParaRPr lang="en-US"/>
          </a:p>
        </p:txBody>
      </p:sp>
    </p:spTree>
    <p:extLst>
      <p:ext uri="{BB962C8B-B14F-4D97-AF65-F5344CB8AC3E}">
        <p14:creationId xmlns:p14="http://schemas.microsoft.com/office/powerpoint/2010/main" val="288020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defTabSz="2438400">
              <a:spcBef>
                <a:spcPts val="2900"/>
              </a:spcBef>
              <a:buSzPct val="100000"/>
            </a:pPr>
            <a:r>
              <a:rPr lang="en-US" sz="1600" dirty="0">
                <a:latin typeface="IBM Plex Sans" panose="020B0503050203000203" pitchFamily="34" charset="0"/>
                <a:ea typeface="Calibri" panose="020F0502020204030204" pitchFamily="34" charset="0"/>
              </a:rPr>
              <a:t>E</a:t>
            </a:r>
            <a:r>
              <a:rPr lang="en-US" sz="1600" dirty="0">
                <a:effectLst/>
                <a:latin typeface="IBM Plex Sans" panose="020B0503050203000203" pitchFamily="34" charset="0"/>
                <a:ea typeface="Calibri" panose="020F0502020204030204" pitchFamily="34" charset="0"/>
              </a:rPr>
              <a:t>nterprise security and quality consistently available; standard across all three tiers </a:t>
            </a:r>
          </a:p>
          <a:p>
            <a:pPr algn="l" defTabSz="2438400">
              <a:spcBef>
                <a:spcPts val="2900"/>
              </a:spcBef>
              <a:buSzPct val="100000"/>
            </a:pPr>
            <a:r>
              <a:rPr lang="en-US" sz="1600" b="1" kern="0" dirty="0">
                <a:solidFill>
                  <a:srgbClr val="000000"/>
                </a:solidFill>
                <a:latin typeface="IBM Plex Sans" panose="020B0503050203000203" pitchFamily="34" charset="0"/>
                <a:ea typeface="+mj-ea"/>
                <a:cs typeface="+mj-cs"/>
                <a:sym typeface="IBM Plex Sans Light"/>
              </a:rPr>
              <a:t>Support</a:t>
            </a:r>
            <a:r>
              <a:rPr lang="en-US" sz="1600" kern="0" dirty="0">
                <a:solidFill>
                  <a:srgbClr val="000000"/>
                </a:solidFill>
                <a:latin typeface="IBM Plex Sans" panose="020B0503050203000203" pitchFamily="34" charset="0"/>
                <a:ea typeface="+mj-ea"/>
                <a:cs typeface="+mj-cs"/>
                <a:sym typeface="IBM Plex Sans Light"/>
              </a:rPr>
              <a:t> - Basic Support provided across all three tiers; Enhanced Support is available for all offerings &amp; should be proposed with </a:t>
            </a:r>
            <a:r>
              <a:rPr lang="en-US" sz="1600" b="1" i="1" kern="0" dirty="0">
                <a:solidFill>
                  <a:srgbClr val="000000"/>
                </a:solidFill>
                <a:latin typeface="IBM Plex Sans" panose="020B0503050203000203" pitchFamily="34" charset="0"/>
                <a:ea typeface="+mj-ea"/>
                <a:cs typeface="+mj-cs"/>
                <a:sym typeface="IBM Plex Sans Light"/>
              </a:rPr>
              <a:t>all</a:t>
            </a:r>
            <a:r>
              <a:rPr lang="en-US" sz="1600" kern="0" dirty="0">
                <a:solidFill>
                  <a:srgbClr val="000000"/>
                </a:solidFill>
                <a:latin typeface="IBM Plex Sans" panose="020B0503050203000203" pitchFamily="34" charset="0"/>
                <a:ea typeface="+mj-ea"/>
                <a:cs typeface="+mj-cs"/>
                <a:sym typeface="IBM Plex Sans Light"/>
              </a:rPr>
              <a:t> Premium Offerings.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03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solidFill>
                <a:srgbClr val="F5F5F5"/>
              </a:solidFill>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20897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804542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507332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303113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49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1404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1853472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70391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12193587" y="0"/>
            <a:ext cx="12193588" cy="13716000"/>
          </a:xfrm>
          <a:prstGeom prst="rect">
            <a:avLst/>
          </a:prstGeom>
          <a:solidFill>
            <a:schemeClr val="tx1"/>
          </a:solidFill>
        </p:spPr>
        <p:txBody>
          <a:bodyPr wrap="square" lIns="0" tIns="0" rIns="0" bIns="0" rtlCol="0" anchor="ctr">
            <a:noAutofit/>
          </a:bodyPr>
          <a:lstStyle/>
          <a:p>
            <a:pPr algn="ctr"/>
            <a:endParaRPr lang="en-US" sz="3200" b="0" i="0" dirty="0">
              <a:solidFill>
                <a:srgbClr val="FFFFFF"/>
              </a:solidFill>
              <a:latin typeface="+mn-lt"/>
              <a:cs typeface="Arial"/>
            </a:endParaRPr>
          </a:p>
        </p:txBody>
      </p:sp>
      <p:sp>
        <p:nvSpPr>
          <p:cNvPr id="6" name="Text Placeholder"/>
          <p:cNvSpPr>
            <a:spLocks noGrp="1"/>
          </p:cNvSpPr>
          <p:nvPr>
            <p:ph type="body" sz="quarter" idx="12"/>
          </p:nvPr>
        </p:nvSpPr>
        <p:spPr>
          <a:xfrm>
            <a:off x="12778880" y="536448"/>
            <a:ext cx="10998616" cy="11452352"/>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ol gray 10 rectangle">
            <a:extLst>
              <a:ext uri="{FF2B5EF4-FFF2-40B4-BE49-F238E27FC236}">
                <a16:creationId xmlns:a16="http://schemas.microsoft.com/office/drawing/2014/main" id="{A0DA1FC1-E3D2-40AF-B868-347864146DFA}"/>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rgbClr val="FFFFFF"/>
          </a:solidFill>
        </p:spPr>
        <p:txBody>
          <a:bodyPr wrap="square" lIns="0" tIns="0" rIns="0" bIns="0" rtlCol="0" anchor="ctr">
            <a:noAutofit/>
          </a:bodyPr>
          <a:lstStyle/>
          <a:p>
            <a:pPr algn="ctr"/>
            <a:endParaRPr lang="en-US" sz="3200" b="0" i="0" dirty="0">
              <a:solidFill>
                <a:srgbClr val="FFFFFF"/>
              </a:solidFill>
              <a:latin typeface="+mn-lt"/>
              <a:cs typeface="Arial"/>
            </a:endParaRPr>
          </a:p>
        </p:txBody>
      </p:sp>
    </p:spTree>
    <p:extLst>
      <p:ext uri="{BB962C8B-B14F-4D97-AF65-F5344CB8AC3E}">
        <p14:creationId xmlns:p14="http://schemas.microsoft.com/office/powerpoint/2010/main" val="18379639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46655368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p>
            <a:r>
              <a:rPr lang="en-US"/>
              <a:t>Click to edit Master title style</a:t>
            </a:r>
            <a:endParaRPr lang="en-US" dirty="0"/>
          </a:p>
        </p:txBody>
      </p:sp>
    </p:spTree>
    <p:extLst>
      <p:ext uri="{BB962C8B-B14F-4D97-AF65-F5344CB8AC3E}">
        <p14:creationId xmlns:p14="http://schemas.microsoft.com/office/powerpoint/2010/main" val="37673533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Tree>
    <p:extLst>
      <p:ext uri="{BB962C8B-B14F-4D97-AF65-F5344CB8AC3E}">
        <p14:creationId xmlns:p14="http://schemas.microsoft.com/office/powerpoint/2010/main" val="19779497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056330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29842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7175" cy="6851902"/>
          </a:xfrm>
          <a:noFill/>
        </p:spPr>
        <p:txBody>
          <a:bodyPr lIns="182880" tIns="164592" rIns="228600" bIns="228600"/>
          <a:lstStyle>
            <a:lvl1pPr>
              <a:defRPr sz="12800"/>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586044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rgbClr val="FFFFFF"/>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41829058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2666">
                <a:solidFill>
                  <a:schemeClr val="tx1"/>
                </a:solidFill>
              </a:defRPr>
            </a:lvl2pPr>
            <a:lvl3pPr>
              <a:buClr>
                <a:schemeClr val="tx1"/>
              </a:buClr>
              <a:defRPr sz="2666">
                <a:solidFill>
                  <a:schemeClr val="tx1"/>
                </a:solidFill>
              </a:defRPr>
            </a:lvl3pPr>
            <a:lvl4pPr>
              <a:buClr>
                <a:schemeClr val="tx1"/>
              </a:buClr>
              <a:defRPr sz="2666">
                <a:solidFill>
                  <a:schemeClr val="tx1"/>
                </a:solidFill>
              </a:defRPr>
            </a:lvl4pPr>
            <a:lvl5pPr>
              <a:buClr>
                <a:schemeClr val="tx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589668"/>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94869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317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7475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lvl1pPr>
            <a:lvl2pPr>
              <a:spcBef>
                <a:spcPts val="0"/>
              </a:spcBef>
              <a:defRPr sz="3734"/>
            </a:lvl2pPr>
            <a:lvl3pPr>
              <a:spcBef>
                <a:spcPts val="0"/>
              </a:spcBef>
              <a:defRPr sz="3734"/>
            </a:lvl3pPr>
            <a:lvl4pPr>
              <a:spcBef>
                <a:spcPts val="0"/>
              </a:spcBef>
              <a:defRPr sz="3734"/>
            </a:lvl4pPr>
            <a:lvl5pPr>
              <a:spcBef>
                <a:spcPts val="0"/>
              </a:spcBef>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0490018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3734" b="0" i="0" dirty="0">
                <a:solidFill>
                  <a:schemeClr val="tx1"/>
                </a:solidFill>
                <a:latin typeface="+mn-lt"/>
                <a:ea typeface="Arial" panose="020B0604020202020204" pitchFamily="34" charset="0"/>
                <a:cs typeface="Arial" panose="020B0604020202020204" pitchFamily="34" charset="0"/>
              </a:defRPr>
            </a:lvl1pPr>
            <a:lvl2pPr marL="457194" indent="-463284"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3734" b="0" i="0" dirty="0">
                <a:solidFill>
                  <a:schemeClr val="tx1"/>
                </a:solidFill>
                <a:latin typeface="+mn-lt"/>
                <a:ea typeface="Arial" panose="020B0604020202020204" pitchFamily="34" charset="0"/>
                <a:cs typeface="Arial" panose="020B0604020202020204" pitchFamily="34" charset="0"/>
              </a:defRPr>
            </a:lvl2pPr>
            <a:lvl3pPr marL="914390" indent="-463284"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3734" b="0" i="0" dirty="0">
                <a:solidFill>
                  <a:schemeClr val="tx1"/>
                </a:solidFill>
                <a:latin typeface="+mn-lt"/>
                <a:ea typeface="Arial" panose="020B0604020202020204" pitchFamily="34" charset="0"/>
                <a:cs typeface="Arial" panose="020B0604020202020204" pitchFamily="34" charset="0"/>
              </a:defRPr>
            </a:lvl3pPr>
            <a:lvl4pPr marL="1676380" indent="-463284"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3734" b="0" i="0" dirty="0">
                <a:solidFill>
                  <a:schemeClr val="tx1"/>
                </a:solidFill>
                <a:latin typeface="+mn-lt"/>
                <a:ea typeface="Arial" panose="020B0604020202020204" pitchFamily="34" charset="0"/>
                <a:cs typeface="Arial" panose="020B0604020202020204" pitchFamily="34" charset="0"/>
              </a:defRPr>
            </a:lvl4pPr>
            <a:lvl5pPr marL="2142040" indent="-463284"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3734" b="0" i="0" dirty="0">
                <a:solidFill>
                  <a:schemeClr val="tx1"/>
                </a:solidFill>
                <a:latin typeface="+mn-lt"/>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46175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40131780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45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56464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24411810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3218" y="6167695"/>
            <a:ext cx="3460739" cy="1380618"/>
          </a:xfrm>
          <a:prstGeom prst="rect">
            <a:avLst/>
          </a:prstGeom>
        </p:spPr>
      </p:pic>
      <p:pic>
        <p:nvPicPr>
          <p:cNvPr id="3" name="Picture" descr="IBM 8-bar logo">
            <a:extLst>
              <a:ext uri="{FF2B5EF4-FFF2-40B4-BE49-F238E27FC236}">
                <a16:creationId xmlns:a16="http://schemas.microsoft.com/office/drawing/2014/main" id="{5758F52F-4452-4266-9926-ECEA743BA6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70576" y="6174981"/>
            <a:ext cx="3446035" cy="1366050"/>
          </a:xfrm>
          <a:prstGeom prst="rect">
            <a:avLst/>
          </a:prstGeom>
        </p:spPr>
      </p:pic>
    </p:spTree>
    <p:extLst>
      <p:ext uri="{BB962C8B-B14F-4D97-AF65-F5344CB8AC3E}">
        <p14:creationId xmlns:p14="http://schemas.microsoft.com/office/powerpoint/2010/main" val="14184335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609680" y="543417"/>
            <a:ext cx="10974231" cy="11944918"/>
          </a:xfrm>
        </p:spPr>
        <p:txBody>
          <a:bodyPr/>
          <a:lstStyle>
            <a:lvl1pPr>
              <a:lnSpc>
                <a:spcPct val="90000"/>
              </a:lnSpc>
              <a:defRPr sz="6400" b="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82614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Sustainability Software / © 2023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Sustainability Software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Sustainability Software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Sustainability Software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Sustainability Software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Sustainability Software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Sustainability Software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Sustainability Software / © 2023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Sustainability Software / © 2023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Sustainability Software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Sustainability Software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Sustainability Software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Sustainability Software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Sustainability Software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Sustainability Software / © 2023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Sustainability Software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Sustainability Software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Sustainability Software / ©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Sustainability Software / © 2023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Sustainability Software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Sustainability Software / ©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Sustainability Software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Sustainability Software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Sustainability Software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IBM Sustainability Software / © 2023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lumMod val="50000"/>
                    <a:lumOff val="50000"/>
                  </a:schemeClr>
                </a:solidFill>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3FEC6BA-84A8-4747-B5DC-4D1D5EAEDB75}"/>
              </a:ext>
            </a:extLst>
          </p:cNvPr>
          <p:cNvSpPr>
            <a:spLocks noGrp="1"/>
          </p:cNvSpPr>
          <p:nvPr>
            <p:ph type="sldNum" sz="quarter" idx="10"/>
          </p:nvPr>
        </p:nvSpPr>
        <p:spPr/>
        <p:txBody>
          <a:bodyPr/>
          <a:lstStyle>
            <a:lvl1pPr>
              <a:defRPr/>
            </a:lvl1pPr>
          </a:lstStyle>
          <a:p>
            <a:pPr>
              <a:defRPr/>
            </a:pPr>
            <a:fld id="{B403FFEA-3A67-43B6-9F07-1F59A79774E4}" type="slidenum">
              <a:rPr lang="en-US"/>
              <a:pPr>
                <a:defRPr/>
              </a:pPr>
              <a:t>‹#›</a:t>
            </a:fld>
            <a:endParaRPr lang="en-US" dirty="0"/>
          </a:p>
        </p:txBody>
      </p:sp>
      <p:sp>
        <p:nvSpPr>
          <p:cNvPr id="4" name="Footer Placeholder 8">
            <a:extLst>
              <a:ext uri="{FF2B5EF4-FFF2-40B4-BE49-F238E27FC236}">
                <a16:creationId xmlns:a16="http://schemas.microsoft.com/office/drawing/2014/main" id="{A3ED4535-83A4-4959-879C-7BCEB78D8EDF}"/>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0829815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E5ADFB5-4C74-4C2E-BE92-DF1D51C05A61}"/>
              </a:ext>
            </a:extLst>
          </p:cNvPr>
          <p:cNvGrpSpPr/>
          <p:nvPr userDrawn="1"/>
        </p:nvGrpSpPr>
        <p:grpSpPr>
          <a:xfrm>
            <a:off x="22386419" y="12544411"/>
            <a:ext cx="1399654" cy="562866"/>
            <a:chOff x="1835527" y="4164881"/>
            <a:chExt cx="3921114" cy="1577064"/>
          </a:xfrm>
          <a:solidFill>
            <a:schemeClr val="accent2"/>
          </a:solidFill>
        </p:grpSpPr>
        <p:sp>
          <p:nvSpPr>
            <p:cNvPr id="7" name="Freeform 5">
              <a:extLst>
                <a:ext uri="{FF2B5EF4-FFF2-40B4-BE49-F238E27FC236}">
                  <a16:creationId xmlns:a16="http://schemas.microsoft.com/office/drawing/2014/main" id="{A1896E27-E050-48BF-9275-5515CDA175C4}"/>
                </a:ext>
              </a:extLst>
            </p:cNvPr>
            <p:cNvSpPr>
              <a:spLocks/>
            </p:cNvSpPr>
            <p:nvPr/>
          </p:nvSpPr>
          <p:spPr bwMode="auto">
            <a:xfrm>
              <a:off x="1835527" y="4164881"/>
              <a:ext cx="758369" cy="112034"/>
            </a:xfrm>
            <a:custGeom>
              <a:avLst/>
              <a:gdLst>
                <a:gd name="T0" fmla="*/ 1 w 643"/>
                <a:gd name="T1" fmla="*/ 1 h 93"/>
                <a:gd name="T2" fmla="*/ 643 w 643"/>
                <a:gd name="T3" fmla="*/ 1 h 93"/>
                <a:gd name="T4" fmla="*/ 643 w 643"/>
                <a:gd name="T5" fmla="*/ 92 h 93"/>
                <a:gd name="T6" fmla="*/ 1 w 643"/>
                <a:gd name="T7" fmla="*/ 92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1"/>
                    <a:pt x="429" y="0"/>
                    <a:pt x="643" y="1"/>
                  </a:cubicBezTo>
                  <a:cubicBezTo>
                    <a:pt x="643" y="31"/>
                    <a:pt x="643" y="62"/>
                    <a:pt x="643" y="92"/>
                  </a:cubicBezTo>
                  <a:cubicBezTo>
                    <a:pt x="429" y="93"/>
                    <a:pt x="215" y="93"/>
                    <a:pt x="1" y="92"/>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8" name="Freeform 6">
              <a:extLst>
                <a:ext uri="{FF2B5EF4-FFF2-40B4-BE49-F238E27FC236}">
                  <a16:creationId xmlns:a16="http://schemas.microsoft.com/office/drawing/2014/main" id="{ED17A956-C869-4E1E-99CE-286534D7D124}"/>
                </a:ext>
              </a:extLst>
            </p:cNvPr>
            <p:cNvSpPr>
              <a:spLocks/>
            </p:cNvSpPr>
            <p:nvPr/>
          </p:nvSpPr>
          <p:spPr bwMode="auto">
            <a:xfrm>
              <a:off x="2705930" y="4164881"/>
              <a:ext cx="1085846" cy="112034"/>
            </a:xfrm>
            <a:custGeom>
              <a:avLst/>
              <a:gdLst>
                <a:gd name="T0" fmla="*/ 0 w 912"/>
                <a:gd name="T1" fmla="*/ 1 h 93"/>
                <a:gd name="T2" fmla="*/ 678 w 912"/>
                <a:gd name="T3" fmla="*/ 1 h 93"/>
                <a:gd name="T4" fmla="*/ 912 w 912"/>
                <a:gd name="T5" fmla="*/ 92 h 93"/>
                <a:gd name="T6" fmla="*/ 0 w 912"/>
                <a:gd name="T7" fmla="*/ 92 h 93"/>
                <a:gd name="T8" fmla="*/ 0 w 912"/>
                <a:gd name="T9" fmla="*/ 1 h 93"/>
              </a:gdLst>
              <a:ahLst/>
              <a:cxnLst>
                <a:cxn ang="0">
                  <a:pos x="T0" y="T1"/>
                </a:cxn>
                <a:cxn ang="0">
                  <a:pos x="T2" y="T3"/>
                </a:cxn>
                <a:cxn ang="0">
                  <a:pos x="T4" y="T5"/>
                </a:cxn>
                <a:cxn ang="0">
                  <a:pos x="T6" y="T7"/>
                </a:cxn>
                <a:cxn ang="0">
                  <a:pos x="T8" y="T9"/>
                </a:cxn>
              </a:cxnLst>
              <a:rect l="0" t="0" r="r" b="b"/>
              <a:pathLst>
                <a:path w="912" h="93">
                  <a:moveTo>
                    <a:pt x="0" y="1"/>
                  </a:moveTo>
                  <a:cubicBezTo>
                    <a:pt x="226" y="1"/>
                    <a:pt x="452" y="0"/>
                    <a:pt x="678" y="1"/>
                  </a:cubicBezTo>
                  <a:cubicBezTo>
                    <a:pt x="764" y="1"/>
                    <a:pt x="849" y="34"/>
                    <a:pt x="912" y="92"/>
                  </a:cubicBezTo>
                  <a:cubicBezTo>
                    <a:pt x="608" y="93"/>
                    <a:pt x="304" y="92"/>
                    <a:pt x="0" y="92"/>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9" name="Freeform 7">
              <a:extLst>
                <a:ext uri="{FF2B5EF4-FFF2-40B4-BE49-F238E27FC236}">
                  <a16:creationId xmlns:a16="http://schemas.microsoft.com/office/drawing/2014/main" id="{83DF7583-8E97-4195-ACE2-9F40186848E4}"/>
                </a:ext>
              </a:extLst>
            </p:cNvPr>
            <p:cNvSpPr>
              <a:spLocks/>
            </p:cNvSpPr>
            <p:nvPr/>
          </p:nvSpPr>
          <p:spPr bwMode="auto">
            <a:xfrm>
              <a:off x="4015840" y="4164881"/>
              <a:ext cx="663575" cy="112034"/>
            </a:xfrm>
            <a:custGeom>
              <a:avLst/>
              <a:gdLst>
                <a:gd name="T0" fmla="*/ 0 w 558"/>
                <a:gd name="T1" fmla="*/ 1 h 93"/>
                <a:gd name="T2" fmla="*/ 526 w 558"/>
                <a:gd name="T3" fmla="*/ 1 h 93"/>
                <a:gd name="T4" fmla="*/ 558 w 558"/>
                <a:gd name="T5" fmla="*/ 92 h 93"/>
                <a:gd name="T6" fmla="*/ 0 w 558"/>
                <a:gd name="T7" fmla="*/ 92 h 93"/>
                <a:gd name="T8" fmla="*/ 0 w 558"/>
                <a:gd name="T9" fmla="*/ 1 h 93"/>
              </a:gdLst>
              <a:ahLst/>
              <a:cxnLst>
                <a:cxn ang="0">
                  <a:pos x="T0" y="T1"/>
                </a:cxn>
                <a:cxn ang="0">
                  <a:pos x="T2" y="T3"/>
                </a:cxn>
                <a:cxn ang="0">
                  <a:pos x="T4" y="T5"/>
                </a:cxn>
                <a:cxn ang="0">
                  <a:pos x="T6" y="T7"/>
                </a:cxn>
                <a:cxn ang="0">
                  <a:pos x="T8" y="T9"/>
                </a:cxn>
              </a:cxnLst>
              <a:rect l="0" t="0" r="r" b="b"/>
              <a:pathLst>
                <a:path w="558" h="93">
                  <a:moveTo>
                    <a:pt x="0" y="1"/>
                  </a:moveTo>
                  <a:cubicBezTo>
                    <a:pt x="175" y="0"/>
                    <a:pt x="350" y="1"/>
                    <a:pt x="526" y="1"/>
                  </a:cubicBezTo>
                  <a:cubicBezTo>
                    <a:pt x="536" y="31"/>
                    <a:pt x="547" y="62"/>
                    <a:pt x="558" y="92"/>
                  </a:cubicBezTo>
                  <a:cubicBezTo>
                    <a:pt x="372" y="93"/>
                    <a:pt x="186" y="92"/>
                    <a:pt x="0" y="92"/>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0" name="Freeform 8">
              <a:extLst>
                <a:ext uri="{FF2B5EF4-FFF2-40B4-BE49-F238E27FC236}">
                  <a16:creationId xmlns:a16="http://schemas.microsoft.com/office/drawing/2014/main" id="{19AE484D-B3A4-41E8-A387-192FF6F12B7B}"/>
                </a:ext>
              </a:extLst>
            </p:cNvPr>
            <p:cNvSpPr>
              <a:spLocks/>
            </p:cNvSpPr>
            <p:nvPr/>
          </p:nvSpPr>
          <p:spPr bwMode="auto">
            <a:xfrm>
              <a:off x="5093066" y="4164881"/>
              <a:ext cx="663575" cy="112034"/>
            </a:xfrm>
            <a:custGeom>
              <a:avLst/>
              <a:gdLst>
                <a:gd name="T0" fmla="*/ 32 w 558"/>
                <a:gd name="T1" fmla="*/ 0 h 93"/>
                <a:gd name="T2" fmla="*/ 557 w 558"/>
                <a:gd name="T3" fmla="*/ 1 h 93"/>
                <a:gd name="T4" fmla="*/ 557 w 558"/>
                <a:gd name="T5" fmla="*/ 92 h 93"/>
                <a:gd name="T6" fmla="*/ 0 w 558"/>
                <a:gd name="T7" fmla="*/ 92 h 93"/>
                <a:gd name="T8" fmla="*/ 32 w 558"/>
                <a:gd name="T9" fmla="*/ 0 h 93"/>
              </a:gdLst>
              <a:ahLst/>
              <a:cxnLst>
                <a:cxn ang="0">
                  <a:pos x="T0" y="T1"/>
                </a:cxn>
                <a:cxn ang="0">
                  <a:pos x="T2" y="T3"/>
                </a:cxn>
                <a:cxn ang="0">
                  <a:pos x="T4" y="T5"/>
                </a:cxn>
                <a:cxn ang="0">
                  <a:pos x="T6" y="T7"/>
                </a:cxn>
                <a:cxn ang="0">
                  <a:pos x="T8" y="T9"/>
                </a:cxn>
              </a:cxnLst>
              <a:rect l="0" t="0" r="r" b="b"/>
              <a:pathLst>
                <a:path w="558" h="93">
                  <a:moveTo>
                    <a:pt x="32" y="0"/>
                  </a:moveTo>
                  <a:cubicBezTo>
                    <a:pt x="207" y="1"/>
                    <a:pt x="382" y="0"/>
                    <a:pt x="557" y="1"/>
                  </a:cubicBezTo>
                  <a:cubicBezTo>
                    <a:pt x="557" y="31"/>
                    <a:pt x="558" y="62"/>
                    <a:pt x="557" y="92"/>
                  </a:cubicBezTo>
                  <a:cubicBezTo>
                    <a:pt x="372" y="93"/>
                    <a:pt x="186" y="93"/>
                    <a:pt x="0" y="92"/>
                  </a:cubicBezTo>
                  <a:cubicBezTo>
                    <a:pt x="11" y="62"/>
                    <a:pt x="21" y="31"/>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1" name="Freeform 9">
              <a:extLst>
                <a:ext uri="{FF2B5EF4-FFF2-40B4-BE49-F238E27FC236}">
                  <a16:creationId xmlns:a16="http://schemas.microsoft.com/office/drawing/2014/main" id="{D72EE944-D733-40F6-B8E6-029898794767}"/>
                </a:ext>
              </a:extLst>
            </p:cNvPr>
            <p:cNvSpPr>
              <a:spLocks/>
            </p:cNvSpPr>
            <p:nvPr/>
          </p:nvSpPr>
          <p:spPr bwMode="auto">
            <a:xfrm>
              <a:off x="1835527" y="4371709"/>
              <a:ext cx="758369" cy="112034"/>
            </a:xfrm>
            <a:custGeom>
              <a:avLst/>
              <a:gdLst>
                <a:gd name="T0" fmla="*/ 1 w 643"/>
                <a:gd name="T1" fmla="*/ 1 h 93"/>
                <a:gd name="T2" fmla="*/ 643 w 643"/>
                <a:gd name="T3" fmla="*/ 1 h 93"/>
                <a:gd name="T4" fmla="*/ 643 w 643"/>
                <a:gd name="T5" fmla="*/ 93 h 93"/>
                <a:gd name="T6" fmla="*/ 0 w 643"/>
                <a:gd name="T7" fmla="*/ 93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0"/>
                    <a:pt x="429" y="0"/>
                    <a:pt x="643" y="1"/>
                  </a:cubicBezTo>
                  <a:cubicBezTo>
                    <a:pt x="643" y="31"/>
                    <a:pt x="643" y="62"/>
                    <a:pt x="643" y="93"/>
                  </a:cubicBezTo>
                  <a:cubicBezTo>
                    <a:pt x="429" y="93"/>
                    <a:pt x="215"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2" name="Freeform 10">
              <a:extLst>
                <a:ext uri="{FF2B5EF4-FFF2-40B4-BE49-F238E27FC236}">
                  <a16:creationId xmlns:a16="http://schemas.microsoft.com/office/drawing/2014/main" id="{8C88803C-B2FA-492B-92AF-B56A12E76D5C}"/>
                </a:ext>
              </a:extLst>
            </p:cNvPr>
            <p:cNvSpPr>
              <a:spLocks/>
            </p:cNvSpPr>
            <p:nvPr/>
          </p:nvSpPr>
          <p:spPr bwMode="auto">
            <a:xfrm>
              <a:off x="2705930" y="4371709"/>
              <a:ext cx="1206496" cy="112034"/>
            </a:xfrm>
            <a:custGeom>
              <a:avLst/>
              <a:gdLst>
                <a:gd name="T0" fmla="*/ 0 w 1016"/>
                <a:gd name="T1" fmla="*/ 93 h 93"/>
                <a:gd name="T2" fmla="*/ 0 w 1016"/>
                <a:gd name="T3" fmla="*/ 0 h 93"/>
                <a:gd name="T4" fmla="*/ 979 w 1016"/>
                <a:gd name="T5" fmla="*/ 0 h 93"/>
                <a:gd name="T6" fmla="*/ 1016 w 1016"/>
                <a:gd name="T7" fmla="*/ 93 h 93"/>
                <a:gd name="T8" fmla="*/ 0 w 1016"/>
                <a:gd name="T9" fmla="*/ 93 h 93"/>
              </a:gdLst>
              <a:ahLst/>
              <a:cxnLst>
                <a:cxn ang="0">
                  <a:pos x="T0" y="T1"/>
                </a:cxn>
                <a:cxn ang="0">
                  <a:pos x="T2" y="T3"/>
                </a:cxn>
                <a:cxn ang="0">
                  <a:pos x="T4" y="T5"/>
                </a:cxn>
                <a:cxn ang="0">
                  <a:pos x="T6" y="T7"/>
                </a:cxn>
                <a:cxn ang="0">
                  <a:pos x="T8" y="T9"/>
                </a:cxn>
              </a:cxnLst>
              <a:rect l="0" t="0" r="r" b="b"/>
              <a:pathLst>
                <a:path w="1016" h="93">
                  <a:moveTo>
                    <a:pt x="0" y="93"/>
                  </a:moveTo>
                  <a:cubicBezTo>
                    <a:pt x="0" y="62"/>
                    <a:pt x="0" y="31"/>
                    <a:pt x="0" y="0"/>
                  </a:cubicBezTo>
                  <a:cubicBezTo>
                    <a:pt x="326" y="1"/>
                    <a:pt x="652" y="0"/>
                    <a:pt x="979" y="0"/>
                  </a:cubicBezTo>
                  <a:cubicBezTo>
                    <a:pt x="995" y="29"/>
                    <a:pt x="1008" y="61"/>
                    <a:pt x="1016" y="93"/>
                  </a:cubicBezTo>
                  <a:cubicBezTo>
                    <a:pt x="677" y="93"/>
                    <a:pt x="339"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3" name="Freeform 11">
              <a:extLst>
                <a:ext uri="{FF2B5EF4-FFF2-40B4-BE49-F238E27FC236}">
                  <a16:creationId xmlns:a16="http://schemas.microsoft.com/office/drawing/2014/main" id="{A00B815C-E6D6-42F4-BC0D-E4F4D44F39AD}"/>
                </a:ext>
              </a:extLst>
            </p:cNvPr>
            <p:cNvSpPr>
              <a:spLocks/>
            </p:cNvSpPr>
            <p:nvPr/>
          </p:nvSpPr>
          <p:spPr bwMode="auto">
            <a:xfrm>
              <a:off x="4015840" y="4371709"/>
              <a:ext cx="732518" cy="112034"/>
            </a:xfrm>
            <a:custGeom>
              <a:avLst/>
              <a:gdLst>
                <a:gd name="T0" fmla="*/ 0 w 619"/>
                <a:gd name="T1" fmla="*/ 93 h 93"/>
                <a:gd name="T2" fmla="*/ 0 w 619"/>
                <a:gd name="T3" fmla="*/ 0 h 93"/>
                <a:gd name="T4" fmla="*/ 587 w 619"/>
                <a:gd name="T5" fmla="*/ 1 h 93"/>
                <a:gd name="T6" fmla="*/ 619 w 619"/>
                <a:gd name="T7" fmla="*/ 93 h 93"/>
                <a:gd name="T8" fmla="*/ 0 w 619"/>
                <a:gd name="T9" fmla="*/ 93 h 93"/>
              </a:gdLst>
              <a:ahLst/>
              <a:cxnLst>
                <a:cxn ang="0">
                  <a:pos x="T0" y="T1"/>
                </a:cxn>
                <a:cxn ang="0">
                  <a:pos x="T2" y="T3"/>
                </a:cxn>
                <a:cxn ang="0">
                  <a:pos x="T4" y="T5"/>
                </a:cxn>
                <a:cxn ang="0">
                  <a:pos x="T6" y="T7"/>
                </a:cxn>
                <a:cxn ang="0">
                  <a:pos x="T8" y="T9"/>
                </a:cxn>
              </a:cxnLst>
              <a:rect l="0" t="0" r="r" b="b"/>
              <a:pathLst>
                <a:path w="619" h="93">
                  <a:moveTo>
                    <a:pt x="0" y="93"/>
                  </a:moveTo>
                  <a:cubicBezTo>
                    <a:pt x="0" y="62"/>
                    <a:pt x="0" y="31"/>
                    <a:pt x="0" y="0"/>
                  </a:cubicBezTo>
                  <a:cubicBezTo>
                    <a:pt x="196" y="1"/>
                    <a:pt x="391" y="0"/>
                    <a:pt x="587" y="1"/>
                  </a:cubicBezTo>
                  <a:cubicBezTo>
                    <a:pt x="597" y="31"/>
                    <a:pt x="608" y="62"/>
                    <a:pt x="619" y="93"/>
                  </a:cubicBezTo>
                  <a:cubicBezTo>
                    <a:pt x="412" y="93"/>
                    <a:pt x="20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4" name="Freeform 12">
              <a:extLst>
                <a:ext uri="{FF2B5EF4-FFF2-40B4-BE49-F238E27FC236}">
                  <a16:creationId xmlns:a16="http://schemas.microsoft.com/office/drawing/2014/main" id="{7EB37BF2-94BB-4354-9BEA-4286889C6FAC}"/>
                </a:ext>
              </a:extLst>
            </p:cNvPr>
            <p:cNvSpPr>
              <a:spLocks/>
            </p:cNvSpPr>
            <p:nvPr/>
          </p:nvSpPr>
          <p:spPr bwMode="auto">
            <a:xfrm>
              <a:off x="5024123" y="4371709"/>
              <a:ext cx="732518" cy="112034"/>
            </a:xfrm>
            <a:custGeom>
              <a:avLst/>
              <a:gdLst>
                <a:gd name="T0" fmla="*/ 0 w 619"/>
                <a:gd name="T1" fmla="*/ 93 h 93"/>
                <a:gd name="T2" fmla="*/ 32 w 619"/>
                <a:gd name="T3" fmla="*/ 0 h 93"/>
                <a:gd name="T4" fmla="*/ 618 w 619"/>
                <a:gd name="T5" fmla="*/ 1 h 93"/>
                <a:gd name="T6" fmla="*/ 618 w 619"/>
                <a:gd name="T7" fmla="*/ 93 h 93"/>
                <a:gd name="T8" fmla="*/ 0 w 619"/>
                <a:gd name="T9" fmla="*/ 93 h 93"/>
              </a:gdLst>
              <a:ahLst/>
              <a:cxnLst>
                <a:cxn ang="0">
                  <a:pos x="T0" y="T1"/>
                </a:cxn>
                <a:cxn ang="0">
                  <a:pos x="T2" y="T3"/>
                </a:cxn>
                <a:cxn ang="0">
                  <a:pos x="T4" y="T5"/>
                </a:cxn>
                <a:cxn ang="0">
                  <a:pos x="T6" y="T7"/>
                </a:cxn>
                <a:cxn ang="0">
                  <a:pos x="T8" y="T9"/>
                </a:cxn>
              </a:cxnLst>
              <a:rect l="0" t="0" r="r" b="b"/>
              <a:pathLst>
                <a:path w="619" h="93">
                  <a:moveTo>
                    <a:pt x="0" y="93"/>
                  </a:moveTo>
                  <a:cubicBezTo>
                    <a:pt x="11" y="62"/>
                    <a:pt x="21" y="31"/>
                    <a:pt x="32" y="0"/>
                  </a:cubicBezTo>
                  <a:cubicBezTo>
                    <a:pt x="228" y="1"/>
                    <a:pt x="423" y="0"/>
                    <a:pt x="618" y="1"/>
                  </a:cubicBezTo>
                  <a:cubicBezTo>
                    <a:pt x="619" y="31"/>
                    <a:pt x="618" y="62"/>
                    <a:pt x="618" y="93"/>
                  </a:cubicBezTo>
                  <a:cubicBezTo>
                    <a:pt x="412" y="93"/>
                    <a:pt x="20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5" name="Freeform 13">
              <a:extLst>
                <a:ext uri="{FF2B5EF4-FFF2-40B4-BE49-F238E27FC236}">
                  <a16:creationId xmlns:a16="http://schemas.microsoft.com/office/drawing/2014/main" id="{E4E493EC-D271-466C-91D8-760D8AD10D38}"/>
                </a:ext>
              </a:extLst>
            </p:cNvPr>
            <p:cNvSpPr>
              <a:spLocks/>
            </p:cNvSpPr>
            <p:nvPr/>
          </p:nvSpPr>
          <p:spPr bwMode="auto">
            <a:xfrm>
              <a:off x="2050975" y="4587157"/>
              <a:ext cx="327477" cy="103414"/>
            </a:xfrm>
            <a:custGeom>
              <a:avLst/>
              <a:gdLst>
                <a:gd name="T0" fmla="*/ 0 w 276"/>
                <a:gd name="T1" fmla="*/ 0 h 93"/>
                <a:gd name="T2" fmla="*/ 275 w 276"/>
                <a:gd name="T3" fmla="*/ 1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0"/>
                    <a:pt x="184" y="0"/>
                    <a:pt x="275" y="1"/>
                  </a:cubicBezTo>
                  <a:cubicBezTo>
                    <a:pt x="275"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6" name="Freeform 14">
              <a:extLst>
                <a:ext uri="{FF2B5EF4-FFF2-40B4-BE49-F238E27FC236}">
                  <a16:creationId xmlns:a16="http://schemas.microsoft.com/office/drawing/2014/main" id="{409C2083-84A6-4D98-B465-BD3B033F7797}"/>
                </a:ext>
              </a:extLst>
            </p:cNvPr>
            <p:cNvSpPr>
              <a:spLocks/>
            </p:cNvSpPr>
            <p:nvPr/>
          </p:nvSpPr>
          <p:spPr bwMode="auto">
            <a:xfrm>
              <a:off x="2921373" y="4587157"/>
              <a:ext cx="327477" cy="103414"/>
            </a:xfrm>
            <a:custGeom>
              <a:avLst/>
              <a:gdLst>
                <a:gd name="T0" fmla="*/ 0 w 276"/>
                <a:gd name="T1" fmla="*/ 93 h 93"/>
                <a:gd name="T2" fmla="*/ 1 w 276"/>
                <a:gd name="T3" fmla="*/ 0 h 93"/>
                <a:gd name="T4" fmla="*/ 276 w 276"/>
                <a:gd name="T5" fmla="*/ 1 h 93"/>
                <a:gd name="T6" fmla="*/ 276 w 276"/>
                <a:gd name="T7" fmla="*/ 93 h 93"/>
                <a:gd name="T8" fmla="*/ 0 w 276"/>
                <a:gd name="T9" fmla="*/ 93 h 93"/>
              </a:gdLst>
              <a:ahLst/>
              <a:cxnLst>
                <a:cxn ang="0">
                  <a:pos x="T0" y="T1"/>
                </a:cxn>
                <a:cxn ang="0">
                  <a:pos x="T2" y="T3"/>
                </a:cxn>
                <a:cxn ang="0">
                  <a:pos x="T4" y="T5"/>
                </a:cxn>
                <a:cxn ang="0">
                  <a:pos x="T6" y="T7"/>
                </a:cxn>
                <a:cxn ang="0">
                  <a:pos x="T8" y="T9"/>
                </a:cxn>
              </a:cxnLst>
              <a:rect l="0" t="0" r="r" b="b"/>
              <a:pathLst>
                <a:path w="276" h="93">
                  <a:moveTo>
                    <a:pt x="0" y="93"/>
                  </a:moveTo>
                  <a:cubicBezTo>
                    <a:pt x="1" y="62"/>
                    <a:pt x="0" y="31"/>
                    <a:pt x="1" y="0"/>
                  </a:cubicBezTo>
                  <a:cubicBezTo>
                    <a:pt x="92" y="1"/>
                    <a:pt x="184" y="0"/>
                    <a:pt x="276" y="1"/>
                  </a:cubicBezTo>
                  <a:cubicBezTo>
                    <a:pt x="276" y="31"/>
                    <a:pt x="276" y="62"/>
                    <a:pt x="276" y="93"/>
                  </a:cubicBezTo>
                  <a:cubicBezTo>
                    <a:pt x="184" y="93"/>
                    <a:pt x="92"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7" name="Freeform 15">
              <a:extLst>
                <a:ext uri="{FF2B5EF4-FFF2-40B4-BE49-F238E27FC236}">
                  <a16:creationId xmlns:a16="http://schemas.microsoft.com/office/drawing/2014/main" id="{0F015365-EEAC-448E-A963-161EFAB82DE9}"/>
                </a:ext>
              </a:extLst>
            </p:cNvPr>
            <p:cNvSpPr>
              <a:spLocks/>
            </p:cNvSpPr>
            <p:nvPr/>
          </p:nvSpPr>
          <p:spPr bwMode="auto">
            <a:xfrm>
              <a:off x="3559092" y="4587157"/>
              <a:ext cx="361949" cy="103414"/>
            </a:xfrm>
            <a:custGeom>
              <a:avLst/>
              <a:gdLst>
                <a:gd name="T0" fmla="*/ 1 w 310"/>
                <a:gd name="T1" fmla="*/ 1 h 93"/>
                <a:gd name="T2" fmla="*/ 310 w 310"/>
                <a:gd name="T3" fmla="*/ 1 h 93"/>
                <a:gd name="T4" fmla="*/ 297 w 310"/>
                <a:gd name="T5" fmla="*/ 93 h 93"/>
                <a:gd name="T6" fmla="*/ 1 w 310"/>
                <a:gd name="T7" fmla="*/ 93 h 93"/>
                <a:gd name="T8" fmla="*/ 1 w 310"/>
                <a:gd name="T9" fmla="*/ 1 h 93"/>
              </a:gdLst>
              <a:ahLst/>
              <a:cxnLst>
                <a:cxn ang="0">
                  <a:pos x="T0" y="T1"/>
                </a:cxn>
                <a:cxn ang="0">
                  <a:pos x="T2" y="T3"/>
                </a:cxn>
                <a:cxn ang="0">
                  <a:pos x="T4" y="T5"/>
                </a:cxn>
                <a:cxn ang="0">
                  <a:pos x="T6" y="T7"/>
                </a:cxn>
                <a:cxn ang="0">
                  <a:pos x="T8" y="T9"/>
                </a:cxn>
              </a:cxnLst>
              <a:rect l="0" t="0" r="r" b="b"/>
              <a:pathLst>
                <a:path w="310" h="93">
                  <a:moveTo>
                    <a:pt x="1" y="1"/>
                  </a:moveTo>
                  <a:cubicBezTo>
                    <a:pt x="104" y="0"/>
                    <a:pt x="207" y="0"/>
                    <a:pt x="310" y="1"/>
                  </a:cubicBezTo>
                  <a:cubicBezTo>
                    <a:pt x="310" y="32"/>
                    <a:pt x="305" y="63"/>
                    <a:pt x="297" y="93"/>
                  </a:cubicBezTo>
                  <a:cubicBezTo>
                    <a:pt x="198" y="93"/>
                    <a:pt x="99" y="93"/>
                    <a:pt x="1"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8" name="Freeform 16">
              <a:extLst>
                <a:ext uri="{FF2B5EF4-FFF2-40B4-BE49-F238E27FC236}">
                  <a16:creationId xmlns:a16="http://schemas.microsoft.com/office/drawing/2014/main" id="{F803431C-FFBF-4F6F-89CC-DD9A6810684D}"/>
                </a:ext>
              </a:extLst>
            </p:cNvPr>
            <p:cNvSpPr>
              <a:spLocks/>
            </p:cNvSpPr>
            <p:nvPr/>
          </p:nvSpPr>
          <p:spPr bwMode="auto">
            <a:xfrm>
              <a:off x="4231283" y="4587157"/>
              <a:ext cx="586012" cy="103414"/>
            </a:xfrm>
            <a:custGeom>
              <a:avLst/>
              <a:gdLst>
                <a:gd name="T0" fmla="*/ 0 w 497"/>
                <a:gd name="T1" fmla="*/ 93 h 93"/>
                <a:gd name="T2" fmla="*/ 1 w 497"/>
                <a:gd name="T3" fmla="*/ 0 h 93"/>
                <a:gd name="T4" fmla="*/ 464 w 497"/>
                <a:gd name="T5" fmla="*/ 0 h 93"/>
                <a:gd name="T6" fmla="*/ 497 w 497"/>
                <a:gd name="T7" fmla="*/ 93 h 93"/>
                <a:gd name="T8" fmla="*/ 0 w 497"/>
                <a:gd name="T9" fmla="*/ 93 h 93"/>
              </a:gdLst>
              <a:ahLst/>
              <a:cxnLst>
                <a:cxn ang="0">
                  <a:pos x="T0" y="T1"/>
                </a:cxn>
                <a:cxn ang="0">
                  <a:pos x="T2" y="T3"/>
                </a:cxn>
                <a:cxn ang="0">
                  <a:pos x="T4" y="T5"/>
                </a:cxn>
                <a:cxn ang="0">
                  <a:pos x="T6" y="T7"/>
                </a:cxn>
                <a:cxn ang="0">
                  <a:pos x="T8" y="T9"/>
                </a:cxn>
              </a:cxnLst>
              <a:rect l="0" t="0" r="r" b="b"/>
              <a:pathLst>
                <a:path w="497" h="93">
                  <a:moveTo>
                    <a:pt x="0" y="93"/>
                  </a:moveTo>
                  <a:cubicBezTo>
                    <a:pt x="1" y="62"/>
                    <a:pt x="0" y="31"/>
                    <a:pt x="1" y="0"/>
                  </a:cubicBezTo>
                  <a:cubicBezTo>
                    <a:pt x="155" y="0"/>
                    <a:pt x="310" y="1"/>
                    <a:pt x="464" y="0"/>
                  </a:cubicBezTo>
                  <a:cubicBezTo>
                    <a:pt x="475" y="31"/>
                    <a:pt x="486" y="62"/>
                    <a:pt x="497" y="93"/>
                  </a:cubicBezTo>
                  <a:cubicBezTo>
                    <a:pt x="331" y="93"/>
                    <a:pt x="166"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19" name="Freeform 17">
              <a:extLst>
                <a:ext uri="{FF2B5EF4-FFF2-40B4-BE49-F238E27FC236}">
                  <a16:creationId xmlns:a16="http://schemas.microsoft.com/office/drawing/2014/main" id="{E363840F-39E7-4B48-ABEA-C7D24C4F38BC}"/>
                </a:ext>
              </a:extLst>
            </p:cNvPr>
            <p:cNvSpPr>
              <a:spLocks/>
            </p:cNvSpPr>
            <p:nvPr/>
          </p:nvSpPr>
          <p:spPr bwMode="auto">
            <a:xfrm>
              <a:off x="4946565" y="4587157"/>
              <a:ext cx="594633" cy="103414"/>
            </a:xfrm>
            <a:custGeom>
              <a:avLst/>
              <a:gdLst>
                <a:gd name="T0" fmla="*/ 0 w 496"/>
                <a:gd name="T1" fmla="*/ 93 h 93"/>
                <a:gd name="T2" fmla="*/ 32 w 496"/>
                <a:gd name="T3" fmla="*/ 0 h 93"/>
                <a:gd name="T4" fmla="*/ 496 w 496"/>
                <a:gd name="T5" fmla="*/ 1 h 93"/>
                <a:gd name="T6" fmla="*/ 496 w 496"/>
                <a:gd name="T7" fmla="*/ 93 h 93"/>
                <a:gd name="T8" fmla="*/ 0 w 496"/>
                <a:gd name="T9" fmla="*/ 93 h 93"/>
              </a:gdLst>
              <a:ahLst/>
              <a:cxnLst>
                <a:cxn ang="0">
                  <a:pos x="T0" y="T1"/>
                </a:cxn>
                <a:cxn ang="0">
                  <a:pos x="T2" y="T3"/>
                </a:cxn>
                <a:cxn ang="0">
                  <a:pos x="T4" y="T5"/>
                </a:cxn>
                <a:cxn ang="0">
                  <a:pos x="T6" y="T7"/>
                </a:cxn>
                <a:cxn ang="0">
                  <a:pos x="T8" y="T9"/>
                </a:cxn>
              </a:cxnLst>
              <a:rect l="0" t="0" r="r" b="b"/>
              <a:pathLst>
                <a:path w="496" h="93">
                  <a:moveTo>
                    <a:pt x="0" y="93"/>
                  </a:moveTo>
                  <a:cubicBezTo>
                    <a:pt x="11" y="62"/>
                    <a:pt x="21" y="31"/>
                    <a:pt x="32" y="0"/>
                  </a:cubicBezTo>
                  <a:cubicBezTo>
                    <a:pt x="187" y="1"/>
                    <a:pt x="341" y="0"/>
                    <a:pt x="496" y="1"/>
                  </a:cubicBezTo>
                  <a:cubicBezTo>
                    <a:pt x="496" y="31"/>
                    <a:pt x="496" y="62"/>
                    <a:pt x="496" y="93"/>
                  </a:cubicBezTo>
                  <a:cubicBezTo>
                    <a:pt x="331" y="93"/>
                    <a:pt x="165"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0" name="Freeform 18">
              <a:extLst>
                <a:ext uri="{FF2B5EF4-FFF2-40B4-BE49-F238E27FC236}">
                  <a16:creationId xmlns:a16="http://schemas.microsoft.com/office/drawing/2014/main" id="{6C10CDBF-2DF7-4E2A-95FD-DE2D5DFC7042}"/>
                </a:ext>
              </a:extLst>
            </p:cNvPr>
            <p:cNvSpPr>
              <a:spLocks/>
            </p:cNvSpPr>
            <p:nvPr/>
          </p:nvSpPr>
          <p:spPr bwMode="auto">
            <a:xfrm>
              <a:off x="2050975" y="4793985"/>
              <a:ext cx="327477" cy="112034"/>
            </a:xfrm>
            <a:custGeom>
              <a:avLst/>
              <a:gdLst>
                <a:gd name="T0" fmla="*/ 0 w 276"/>
                <a:gd name="T1" fmla="*/ 0 h 93"/>
                <a:gd name="T2" fmla="*/ 275 w 276"/>
                <a:gd name="T3" fmla="*/ 0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1"/>
                    <a:pt x="184" y="1"/>
                    <a:pt x="275" y="0"/>
                  </a:cubicBezTo>
                  <a:cubicBezTo>
                    <a:pt x="276"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1" name="Freeform 19">
              <a:extLst>
                <a:ext uri="{FF2B5EF4-FFF2-40B4-BE49-F238E27FC236}">
                  <a16:creationId xmlns:a16="http://schemas.microsoft.com/office/drawing/2014/main" id="{127E8642-1884-4A1C-B0CF-EDD5703C177F}"/>
                </a:ext>
              </a:extLst>
            </p:cNvPr>
            <p:cNvSpPr>
              <a:spLocks/>
            </p:cNvSpPr>
            <p:nvPr/>
          </p:nvSpPr>
          <p:spPr bwMode="auto">
            <a:xfrm>
              <a:off x="2921373" y="4793985"/>
              <a:ext cx="947961" cy="112034"/>
            </a:xfrm>
            <a:custGeom>
              <a:avLst/>
              <a:gdLst>
                <a:gd name="T0" fmla="*/ 1 w 796"/>
                <a:gd name="T1" fmla="*/ 1 h 95"/>
                <a:gd name="T2" fmla="*/ 796 w 796"/>
                <a:gd name="T3" fmla="*/ 1 h 95"/>
                <a:gd name="T4" fmla="*/ 722 w 796"/>
                <a:gd name="T5" fmla="*/ 90 h 95"/>
                <a:gd name="T6" fmla="*/ 707 w 796"/>
                <a:gd name="T7" fmla="*/ 93 h 95"/>
                <a:gd name="T8" fmla="*/ 1 w 796"/>
                <a:gd name="T9" fmla="*/ 93 h 95"/>
                <a:gd name="T10" fmla="*/ 1 w 796"/>
                <a:gd name="T11" fmla="*/ 1 h 95"/>
              </a:gdLst>
              <a:ahLst/>
              <a:cxnLst>
                <a:cxn ang="0">
                  <a:pos x="T0" y="T1"/>
                </a:cxn>
                <a:cxn ang="0">
                  <a:pos x="T2" y="T3"/>
                </a:cxn>
                <a:cxn ang="0">
                  <a:pos x="T4" y="T5"/>
                </a:cxn>
                <a:cxn ang="0">
                  <a:pos x="T6" y="T7"/>
                </a:cxn>
                <a:cxn ang="0">
                  <a:pos x="T8" y="T9"/>
                </a:cxn>
                <a:cxn ang="0">
                  <a:pos x="T10" y="T11"/>
                </a:cxn>
              </a:cxnLst>
              <a:rect l="0" t="0" r="r" b="b"/>
              <a:pathLst>
                <a:path w="796" h="95">
                  <a:moveTo>
                    <a:pt x="1" y="1"/>
                  </a:moveTo>
                  <a:cubicBezTo>
                    <a:pt x="266" y="1"/>
                    <a:pt x="531" y="0"/>
                    <a:pt x="796" y="1"/>
                  </a:cubicBezTo>
                  <a:cubicBezTo>
                    <a:pt x="777" y="34"/>
                    <a:pt x="751" y="65"/>
                    <a:pt x="722" y="90"/>
                  </a:cubicBezTo>
                  <a:cubicBezTo>
                    <a:pt x="718" y="95"/>
                    <a:pt x="712" y="93"/>
                    <a:pt x="707" y="93"/>
                  </a:cubicBezTo>
                  <a:cubicBezTo>
                    <a:pt x="471" y="93"/>
                    <a:pt x="236"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2" name="Freeform 20">
              <a:extLst>
                <a:ext uri="{FF2B5EF4-FFF2-40B4-BE49-F238E27FC236}">
                  <a16:creationId xmlns:a16="http://schemas.microsoft.com/office/drawing/2014/main" id="{51773FAA-7975-451F-B04A-922061000C17}"/>
                </a:ext>
              </a:extLst>
            </p:cNvPr>
            <p:cNvSpPr>
              <a:spLocks/>
            </p:cNvSpPr>
            <p:nvPr/>
          </p:nvSpPr>
          <p:spPr bwMode="auto">
            <a:xfrm>
              <a:off x="4231283" y="4793985"/>
              <a:ext cx="1309910" cy="112034"/>
            </a:xfrm>
            <a:custGeom>
              <a:avLst/>
              <a:gdLst>
                <a:gd name="T0" fmla="*/ 1 w 1101"/>
                <a:gd name="T1" fmla="*/ 1 h 93"/>
                <a:gd name="T2" fmla="*/ 525 w 1101"/>
                <a:gd name="T3" fmla="*/ 1 h 93"/>
                <a:gd name="T4" fmla="*/ 550 w 1101"/>
                <a:gd name="T5" fmla="*/ 73 h 93"/>
                <a:gd name="T6" fmla="*/ 576 w 1101"/>
                <a:gd name="T7" fmla="*/ 1 h 93"/>
                <a:gd name="T8" fmla="*/ 1101 w 1101"/>
                <a:gd name="T9" fmla="*/ 1 h 93"/>
                <a:gd name="T10" fmla="*/ 1101 w 1101"/>
                <a:gd name="T11" fmla="*/ 93 h 93"/>
                <a:gd name="T12" fmla="*/ 826 w 1101"/>
                <a:gd name="T13" fmla="*/ 93 h 93"/>
                <a:gd name="T14" fmla="*/ 826 w 1101"/>
                <a:gd name="T15" fmla="*/ 10 h 93"/>
                <a:gd name="T16" fmla="*/ 796 w 1101"/>
                <a:gd name="T17" fmla="*/ 93 h 93"/>
                <a:gd name="T18" fmla="*/ 305 w 1101"/>
                <a:gd name="T19" fmla="*/ 93 h 93"/>
                <a:gd name="T20" fmla="*/ 276 w 1101"/>
                <a:gd name="T21" fmla="*/ 10 h 93"/>
                <a:gd name="T22" fmla="*/ 276 w 1101"/>
                <a:gd name="T23" fmla="*/ 93 h 93"/>
                <a:gd name="T24" fmla="*/ 1 w 1101"/>
                <a:gd name="T25" fmla="*/ 93 h 93"/>
                <a:gd name="T26" fmla="*/ 1 w 1101"/>
                <a:gd name="T27"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1" h="93">
                  <a:moveTo>
                    <a:pt x="1" y="1"/>
                  </a:moveTo>
                  <a:cubicBezTo>
                    <a:pt x="175" y="1"/>
                    <a:pt x="350" y="1"/>
                    <a:pt x="525" y="1"/>
                  </a:cubicBezTo>
                  <a:cubicBezTo>
                    <a:pt x="534" y="25"/>
                    <a:pt x="542" y="49"/>
                    <a:pt x="550" y="73"/>
                  </a:cubicBezTo>
                  <a:cubicBezTo>
                    <a:pt x="560" y="49"/>
                    <a:pt x="568" y="25"/>
                    <a:pt x="576" y="1"/>
                  </a:cubicBezTo>
                  <a:cubicBezTo>
                    <a:pt x="751" y="1"/>
                    <a:pt x="926" y="0"/>
                    <a:pt x="1101" y="1"/>
                  </a:cubicBezTo>
                  <a:cubicBezTo>
                    <a:pt x="1101" y="31"/>
                    <a:pt x="1101" y="62"/>
                    <a:pt x="1101" y="93"/>
                  </a:cubicBezTo>
                  <a:cubicBezTo>
                    <a:pt x="1009" y="93"/>
                    <a:pt x="917" y="93"/>
                    <a:pt x="826" y="93"/>
                  </a:cubicBezTo>
                  <a:cubicBezTo>
                    <a:pt x="825" y="65"/>
                    <a:pt x="825" y="38"/>
                    <a:pt x="826" y="10"/>
                  </a:cubicBezTo>
                  <a:cubicBezTo>
                    <a:pt x="816" y="38"/>
                    <a:pt x="806" y="65"/>
                    <a:pt x="796" y="93"/>
                  </a:cubicBezTo>
                  <a:cubicBezTo>
                    <a:pt x="633" y="93"/>
                    <a:pt x="469" y="93"/>
                    <a:pt x="305" y="93"/>
                  </a:cubicBezTo>
                  <a:cubicBezTo>
                    <a:pt x="295" y="65"/>
                    <a:pt x="286" y="38"/>
                    <a:pt x="276" y="10"/>
                  </a:cubicBezTo>
                  <a:cubicBezTo>
                    <a:pt x="276" y="38"/>
                    <a:pt x="276" y="65"/>
                    <a:pt x="276" y="93"/>
                  </a:cubicBezTo>
                  <a:cubicBezTo>
                    <a:pt x="184" y="93"/>
                    <a:pt x="92"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3" name="Freeform 21">
              <a:extLst>
                <a:ext uri="{FF2B5EF4-FFF2-40B4-BE49-F238E27FC236}">
                  <a16:creationId xmlns:a16="http://schemas.microsoft.com/office/drawing/2014/main" id="{9C60CAA0-B04D-4322-AB4C-B304F551C541}"/>
                </a:ext>
              </a:extLst>
            </p:cNvPr>
            <p:cNvSpPr>
              <a:spLocks/>
            </p:cNvSpPr>
            <p:nvPr/>
          </p:nvSpPr>
          <p:spPr bwMode="auto">
            <a:xfrm>
              <a:off x="2050975" y="5000813"/>
              <a:ext cx="327477" cy="112034"/>
            </a:xfrm>
            <a:custGeom>
              <a:avLst/>
              <a:gdLst>
                <a:gd name="T0" fmla="*/ 0 w 276"/>
                <a:gd name="T1" fmla="*/ 0 h 93"/>
                <a:gd name="T2" fmla="*/ 275 w 276"/>
                <a:gd name="T3" fmla="*/ 1 h 93"/>
                <a:gd name="T4" fmla="*/ 275 w 276"/>
                <a:gd name="T5" fmla="*/ 93 h 93"/>
                <a:gd name="T6" fmla="*/ 0 w 276"/>
                <a:gd name="T7" fmla="*/ 93 h 93"/>
                <a:gd name="T8" fmla="*/ 0 w 276"/>
                <a:gd name="T9" fmla="*/ 0 h 93"/>
              </a:gdLst>
              <a:ahLst/>
              <a:cxnLst>
                <a:cxn ang="0">
                  <a:pos x="T0" y="T1"/>
                </a:cxn>
                <a:cxn ang="0">
                  <a:pos x="T2" y="T3"/>
                </a:cxn>
                <a:cxn ang="0">
                  <a:pos x="T4" y="T5"/>
                </a:cxn>
                <a:cxn ang="0">
                  <a:pos x="T6" y="T7"/>
                </a:cxn>
                <a:cxn ang="0">
                  <a:pos x="T8" y="T9"/>
                </a:cxn>
              </a:cxnLst>
              <a:rect l="0" t="0" r="r" b="b"/>
              <a:pathLst>
                <a:path w="276" h="93">
                  <a:moveTo>
                    <a:pt x="0" y="0"/>
                  </a:moveTo>
                  <a:cubicBezTo>
                    <a:pt x="92" y="1"/>
                    <a:pt x="184" y="0"/>
                    <a:pt x="275" y="1"/>
                  </a:cubicBezTo>
                  <a:cubicBezTo>
                    <a:pt x="275" y="31"/>
                    <a:pt x="276" y="62"/>
                    <a:pt x="275" y="93"/>
                  </a:cubicBezTo>
                  <a:cubicBezTo>
                    <a:pt x="184" y="93"/>
                    <a:pt x="92" y="93"/>
                    <a:pt x="0" y="93"/>
                  </a:cubicBezTo>
                  <a:cubicBezTo>
                    <a:pt x="0" y="62"/>
                    <a:pt x="0"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4" name="Freeform 22">
              <a:extLst>
                <a:ext uri="{FF2B5EF4-FFF2-40B4-BE49-F238E27FC236}">
                  <a16:creationId xmlns:a16="http://schemas.microsoft.com/office/drawing/2014/main" id="{B5F6FBCC-E988-4BF7-BDB9-0A4C7B86C277}"/>
                </a:ext>
              </a:extLst>
            </p:cNvPr>
            <p:cNvSpPr>
              <a:spLocks/>
            </p:cNvSpPr>
            <p:nvPr/>
          </p:nvSpPr>
          <p:spPr bwMode="auto">
            <a:xfrm>
              <a:off x="2921373" y="5000813"/>
              <a:ext cx="947961" cy="112034"/>
            </a:xfrm>
            <a:custGeom>
              <a:avLst/>
              <a:gdLst>
                <a:gd name="T0" fmla="*/ 0 w 796"/>
                <a:gd name="T1" fmla="*/ 1 h 93"/>
                <a:gd name="T2" fmla="*/ 719 w 796"/>
                <a:gd name="T3" fmla="*/ 0 h 93"/>
                <a:gd name="T4" fmla="*/ 796 w 796"/>
                <a:gd name="T5" fmla="*/ 93 h 93"/>
                <a:gd name="T6" fmla="*/ 1 w 796"/>
                <a:gd name="T7" fmla="*/ 93 h 93"/>
                <a:gd name="T8" fmla="*/ 0 w 796"/>
                <a:gd name="T9" fmla="*/ 1 h 93"/>
              </a:gdLst>
              <a:ahLst/>
              <a:cxnLst>
                <a:cxn ang="0">
                  <a:pos x="T0" y="T1"/>
                </a:cxn>
                <a:cxn ang="0">
                  <a:pos x="T2" y="T3"/>
                </a:cxn>
                <a:cxn ang="0">
                  <a:pos x="T4" y="T5"/>
                </a:cxn>
                <a:cxn ang="0">
                  <a:pos x="T6" y="T7"/>
                </a:cxn>
                <a:cxn ang="0">
                  <a:pos x="T8" y="T9"/>
                </a:cxn>
              </a:cxnLst>
              <a:rect l="0" t="0" r="r" b="b"/>
              <a:pathLst>
                <a:path w="796" h="93">
                  <a:moveTo>
                    <a:pt x="0" y="1"/>
                  </a:moveTo>
                  <a:cubicBezTo>
                    <a:pt x="240" y="0"/>
                    <a:pt x="479" y="1"/>
                    <a:pt x="719" y="0"/>
                  </a:cubicBezTo>
                  <a:cubicBezTo>
                    <a:pt x="750" y="26"/>
                    <a:pt x="776" y="58"/>
                    <a:pt x="796" y="93"/>
                  </a:cubicBezTo>
                  <a:cubicBezTo>
                    <a:pt x="531" y="93"/>
                    <a:pt x="266" y="93"/>
                    <a:pt x="1" y="93"/>
                  </a:cubicBezTo>
                  <a:cubicBezTo>
                    <a:pt x="0" y="62"/>
                    <a:pt x="1"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5" name="Freeform 23">
              <a:extLst>
                <a:ext uri="{FF2B5EF4-FFF2-40B4-BE49-F238E27FC236}">
                  <a16:creationId xmlns:a16="http://schemas.microsoft.com/office/drawing/2014/main" id="{46FB9248-B731-41C1-84B9-1724C1037817}"/>
                </a:ext>
              </a:extLst>
            </p:cNvPr>
            <p:cNvSpPr>
              <a:spLocks/>
            </p:cNvSpPr>
            <p:nvPr/>
          </p:nvSpPr>
          <p:spPr bwMode="auto">
            <a:xfrm>
              <a:off x="4231283" y="5000813"/>
              <a:ext cx="327477" cy="112034"/>
            </a:xfrm>
            <a:custGeom>
              <a:avLst/>
              <a:gdLst>
                <a:gd name="T0" fmla="*/ 0 w 276"/>
                <a:gd name="T1" fmla="*/ 1 h 93"/>
                <a:gd name="T2" fmla="*/ 276 w 276"/>
                <a:gd name="T3" fmla="*/ 1 h 93"/>
                <a:gd name="T4" fmla="*/ 276 w 276"/>
                <a:gd name="T5" fmla="*/ 93 h 93"/>
                <a:gd name="T6" fmla="*/ 1 w 276"/>
                <a:gd name="T7" fmla="*/ 93 h 93"/>
                <a:gd name="T8" fmla="*/ 0 w 276"/>
                <a:gd name="T9" fmla="*/ 1 h 93"/>
              </a:gdLst>
              <a:ahLst/>
              <a:cxnLst>
                <a:cxn ang="0">
                  <a:pos x="T0" y="T1"/>
                </a:cxn>
                <a:cxn ang="0">
                  <a:pos x="T2" y="T3"/>
                </a:cxn>
                <a:cxn ang="0">
                  <a:pos x="T4" y="T5"/>
                </a:cxn>
                <a:cxn ang="0">
                  <a:pos x="T6" y="T7"/>
                </a:cxn>
                <a:cxn ang="0">
                  <a:pos x="T8" y="T9"/>
                </a:cxn>
              </a:cxnLst>
              <a:rect l="0" t="0" r="r" b="b"/>
              <a:pathLst>
                <a:path w="276" h="93">
                  <a:moveTo>
                    <a:pt x="0" y="1"/>
                  </a:moveTo>
                  <a:cubicBezTo>
                    <a:pt x="92" y="0"/>
                    <a:pt x="184" y="1"/>
                    <a:pt x="276" y="1"/>
                  </a:cubicBezTo>
                  <a:cubicBezTo>
                    <a:pt x="276" y="31"/>
                    <a:pt x="276" y="62"/>
                    <a:pt x="276" y="93"/>
                  </a:cubicBezTo>
                  <a:cubicBezTo>
                    <a:pt x="184" y="93"/>
                    <a:pt x="92" y="93"/>
                    <a:pt x="1" y="93"/>
                  </a:cubicBezTo>
                  <a:cubicBezTo>
                    <a:pt x="0" y="62"/>
                    <a:pt x="1"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6" name="Freeform 24">
              <a:extLst>
                <a:ext uri="{FF2B5EF4-FFF2-40B4-BE49-F238E27FC236}">
                  <a16:creationId xmlns:a16="http://schemas.microsoft.com/office/drawing/2014/main" id="{6C3E850B-77EC-476C-8417-849698F6111F}"/>
                </a:ext>
              </a:extLst>
            </p:cNvPr>
            <p:cNvSpPr>
              <a:spLocks/>
            </p:cNvSpPr>
            <p:nvPr/>
          </p:nvSpPr>
          <p:spPr bwMode="auto">
            <a:xfrm>
              <a:off x="4627703" y="5000813"/>
              <a:ext cx="517070" cy="112034"/>
            </a:xfrm>
            <a:custGeom>
              <a:avLst/>
              <a:gdLst>
                <a:gd name="T0" fmla="*/ 0 w 433"/>
                <a:gd name="T1" fmla="*/ 0 h 93"/>
                <a:gd name="T2" fmla="*/ 433 w 433"/>
                <a:gd name="T3" fmla="*/ 0 h 93"/>
                <a:gd name="T4" fmla="*/ 401 w 433"/>
                <a:gd name="T5" fmla="*/ 93 h 93"/>
                <a:gd name="T6" fmla="*/ 33 w 433"/>
                <a:gd name="T7" fmla="*/ 93 h 93"/>
                <a:gd name="T8" fmla="*/ 0 w 433"/>
                <a:gd name="T9" fmla="*/ 0 h 93"/>
              </a:gdLst>
              <a:ahLst/>
              <a:cxnLst>
                <a:cxn ang="0">
                  <a:pos x="T0" y="T1"/>
                </a:cxn>
                <a:cxn ang="0">
                  <a:pos x="T2" y="T3"/>
                </a:cxn>
                <a:cxn ang="0">
                  <a:pos x="T4" y="T5"/>
                </a:cxn>
                <a:cxn ang="0">
                  <a:pos x="T6" y="T7"/>
                </a:cxn>
                <a:cxn ang="0">
                  <a:pos x="T8" y="T9"/>
                </a:cxn>
              </a:cxnLst>
              <a:rect l="0" t="0" r="r" b="b"/>
              <a:pathLst>
                <a:path w="433" h="93">
                  <a:moveTo>
                    <a:pt x="0" y="0"/>
                  </a:moveTo>
                  <a:cubicBezTo>
                    <a:pt x="145" y="1"/>
                    <a:pt x="289" y="1"/>
                    <a:pt x="433" y="0"/>
                  </a:cubicBezTo>
                  <a:cubicBezTo>
                    <a:pt x="423" y="31"/>
                    <a:pt x="412" y="62"/>
                    <a:pt x="401" y="93"/>
                  </a:cubicBezTo>
                  <a:cubicBezTo>
                    <a:pt x="278" y="93"/>
                    <a:pt x="155" y="93"/>
                    <a:pt x="33"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7" name="Freeform 25">
              <a:extLst>
                <a:ext uri="{FF2B5EF4-FFF2-40B4-BE49-F238E27FC236}">
                  <a16:creationId xmlns:a16="http://schemas.microsoft.com/office/drawing/2014/main" id="{5680CA59-05AA-460B-AD7A-AD9D7F20B1CC}"/>
                </a:ext>
              </a:extLst>
            </p:cNvPr>
            <p:cNvSpPr>
              <a:spLocks/>
            </p:cNvSpPr>
            <p:nvPr/>
          </p:nvSpPr>
          <p:spPr bwMode="auto">
            <a:xfrm>
              <a:off x="5213715" y="5000813"/>
              <a:ext cx="327477" cy="112034"/>
            </a:xfrm>
            <a:custGeom>
              <a:avLst/>
              <a:gdLst>
                <a:gd name="T0" fmla="*/ 1 w 276"/>
                <a:gd name="T1" fmla="*/ 1 h 93"/>
                <a:gd name="T2" fmla="*/ 276 w 276"/>
                <a:gd name="T3" fmla="*/ 1 h 93"/>
                <a:gd name="T4" fmla="*/ 276 w 276"/>
                <a:gd name="T5" fmla="*/ 93 h 93"/>
                <a:gd name="T6" fmla="*/ 1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1"/>
                    <a:pt x="184" y="0"/>
                    <a:pt x="276" y="1"/>
                  </a:cubicBezTo>
                  <a:cubicBezTo>
                    <a:pt x="276" y="31"/>
                    <a:pt x="276" y="62"/>
                    <a:pt x="276" y="93"/>
                  </a:cubicBezTo>
                  <a:cubicBezTo>
                    <a:pt x="184" y="93"/>
                    <a:pt x="92" y="93"/>
                    <a:pt x="1"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8" name="Freeform 26">
              <a:extLst>
                <a:ext uri="{FF2B5EF4-FFF2-40B4-BE49-F238E27FC236}">
                  <a16:creationId xmlns:a16="http://schemas.microsoft.com/office/drawing/2014/main" id="{A3D84228-4819-412E-ADC6-DA7BCA4620F9}"/>
                </a:ext>
              </a:extLst>
            </p:cNvPr>
            <p:cNvSpPr>
              <a:spLocks/>
            </p:cNvSpPr>
            <p:nvPr/>
          </p:nvSpPr>
          <p:spPr bwMode="auto">
            <a:xfrm>
              <a:off x="2050975" y="5207641"/>
              <a:ext cx="327477" cy="112034"/>
            </a:xfrm>
            <a:custGeom>
              <a:avLst/>
              <a:gdLst>
                <a:gd name="T0" fmla="*/ 0 w 276"/>
                <a:gd name="T1" fmla="*/ 1 h 93"/>
                <a:gd name="T2" fmla="*/ 275 w 276"/>
                <a:gd name="T3" fmla="*/ 1 h 93"/>
                <a:gd name="T4" fmla="*/ 276 w 276"/>
                <a:gd name="T5" fmla="*/ 93 h 93"/>
                <a:gd name="T6" fmla="*/ 0 w 276"/>
                <a:gd name="T7" fmla="*/ 93 h 93"/>
                <a:gd name="T8" fmla="*/ 0 w 276"/>
                <a:gd name="T9" fmla="*/ 1 h 93"/>
              </a:gdLst>
              <a:ahLst/>
              <a:cxnLst>
                <a:cxn ang="0">
                  <a:pos x="T0" y="T1"/>
                </a:cxn>
                <a:cxn ang="0">
                  <a:pos x="T2" y="T3"/>
                </a:cxn>
                <a:cxn ang="0">
                  <a:pos x="T4" y="T5"/>
                </a:cxn>
                <a:cxn ang="0">
                  <a:pos x="T6" y="T7"/>
                </a:cxn>
                <a:cxn ang="0">
                  <a:pos x="T8" y="T9"/>
                </a:cxn>
              </a:cxnLst>
              <a:rect l="0" t="0" r="r" b="b"/>
              <a:pathLst>
                <a:path w="276" h="93">
                  <a:moveTo>
                    <a:pt x="0" y="1"/>
                  </a:moveTo>
                  <a:cubicBezTo>
                    <a:pt x="92" y="0"/>
                    <a:pt x="184" y="0"/>
                    <a:pt x="275" y="1"/>
                  </a:cubicBezTo>
                  <a:cubicBezTo>
                    <a:pt x="276" y="31"/>
                    <a:pt x="275" y="62"/>
                    <a:pt x="276" y="93"/>
                  </a:cubicBezTo>
                  <a:cubicBezTo>
                    <a:pt x="184" y="93"/>
                    <a:pt x="92"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29" name="Freeform 27">
              <a:extLst>
                <a:ext uri="{FF2B5EF4-FFF2-40B4-BE49-F238E27FC236}">
                  <a16:creationId xmlns:a16="http://schemas.microsoft.com/office/drawing/2014/main" id="{4EB3BE08-C3E3-4788-8016-0CA32461A28B}"/>
                </a:ext>
              </a:extLst>
            </p:cNvPr>
            <p:cNvSpPr>
              <a:spLocks/>
            </p:cNvSpPr>
            <p:nvPr/>
          </p:nvSpPr>
          <p:spPr bwMode="auto">
            <a:xfrm>
              <a:off x="2921373" y="5207641"/>
              <a:ext cx="327477" cy="112034"/>
            </a:xfrm>
            <a:custGeom>
              <a:avLst/>
              <a:gdLst>
                <a:gd name="T0" fmla="*/ 0 w 276"/>
                <a:gd name="T1" fmla="*/ 93 h 93"/>
                <a:gd name="T2" fmla="*/ 1 w 276"/>
                <a:gd name="T3" fmla="*/ 0 h 93"/>
                <a:gd name="T4" fmla="*/ 276 w 276"/>
                <a:gd name="T5" fmla="*/ 1 h 93"/>
                <a:gd name="T6" fmla="*/ 276 w 276"/>
                <a:gd name="T7" fmla="*/ 93 h 93"/>
                <a:gd name="T8" fmla="*/ 0 w 276"/>
                <a:gd name="T9" fmla="*/ 93 h 93"/>
              </a:gdLst>
              <a:ahLst/>
              <a:cxnLst>
                <a:cxn ang="0">
                  <a:pos x="T0" y="T1"/>
                </a:cxn>
                <a:cxn ang="0">
                  <a:pos x="T2" y="T3"/>
                </a:cxn>
                <a:cxn ang="0">
                  <a:pos x="T4" y="T5"/>
                </a:cxn>
                <a:cxn ang="0">
                  <a:pos x="T6" y="T7"/>
                </a:cxn>
                <a:cxn ang="0">
                  <a:pos x="T8" y="T9"/>
                </a:cxn>
              </a:cxnLst>
              <a:rect l="0" t="0" r="r" b="b"/>
              <a:pathLst>
                <a:path w="276" h="93">
                  <a:moveTo>
                    <a:pt x="0" y="93"/>
                  </a:moveTo>
                  <a:cubicBezTo>
                    <a:pt x="1" y="62"/>
                    <a:pt x="0" y="31"/>
                    <a:pt x="1" y="0"/>
                  </a:cubicBezTo>
                  <a:cubicBezTo>
                    <a:pt x="93" y="1"/>
                    <a:pt x="184" y="0"/>
                    <a:pt x="276" y="1"/>
                  </a:cubicBezTo>
                  <a:cubicBezTo>
                    <a:pt x="276" y="31"/>
                    <a:pt x="276" y="62"/>
                    <a:pt x="276" y="93"/>
                  </a:cubicBezTo>
                  <a:cubicBezTo>
                    <a:pt x="184" y="93"/>
                    <a:pt x="92" y="93"/>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0" name="Freeform 28">
              <a:extLst>
                <a:ext uri="{FF2B5EF4-FFF2-40B4-BE49-F238E27FC236}">
                  <a16:creationId xmlns:a16="http://schemas.microsoft.com/office/drawing/2014/main" id="{785D0C96-7C88-40E1-891A-09F71E84B12D}"/>
                </a:ext>
              </a:extLst>
            </p:cNvPr>
            <p:cNvSpPr>
              <a:spLocks/>
            </p:cNvSpPr>
            <p:nvPr/>
          </p:nvSpPr>
          <p:spPr bwMode="auto">
            <a:xfrm>
              <a:off x="3559092" y="5207641"/>
              <a:ext cx="361949" cy="112034"/>
            </a:xfrm>
            <a:custGeom>
              <a:avLst/>
              <a:gdLst>
                <a:gd name="T0" fmla="*/ 1 w 310"/>
                <a:gd name="T1" fmla="*/ 1 h 93"/>
                <a:gd name="T2" fmla="*/ 297 w 310"/>
                <a:gd name="T3" fmla="*/ 0 h 93"/>
                <a:gd name="T4" fmla="*/ 310 w 310"/>
                <a:gd name="T5" fmla="*/ 93 h 93"/>
                <a:gd name="T6" fmla="*/ 0 w 310"/>
                <a:gd name="T7" fmla="*/ 93 h 93"/>
                <a:gd name="T8" fmla="*/ 1 w 310"/>
                <a:gd name="T9" fmla="*/ 1 h 93"/>
              </a:gdLst>
              <a:ahLst/>
              <a:cxnLst>
                <a:cxn ang="0">
                  <a:pos x="T0" y="T1"/>
                </a:cxn>
                <a:cxn ang="0">
                  <a:pos x="T2" y="T3"/>
                </a:cxn>
                <a:cxn ang="0">
                  <a:pos x="T4" y="T5"/>
                </a:cxn>
                <a:cxn ang="0">
                  <a:pos x="T6" y="T7"/>
                </a:cxn>
                <a:cxn ang="0">
                  <a:pos x="T8" y="T9"/>
                </a:cxn>
              </a:cxnLst>
              <a:rect l="0" t="0" r="r" b="b"/>
              <a:pathLst>
                <a:path w="310" h="93">
                  <a:moveTo>
                    <a:pt x="1" y="1"/>
                  </a:moveTo>
                  <a:cubicBezTo>
                    <a:pt x="99" y="0"/>
                    <a:pt x="198" y="1"/>
                    <a:pt x="297" y="0"/>
                  </a:cubicBezTo>
                  <a:cubicBezTo>
                    <a:pt x="305" y="31"/>
                    <a:pt x="310" y="62"/>
                    <a:pt x="310" y="93"/>
                  </a:cubicBezTo>
                  <a:cubicBezTo>
                    <a:pt x="207" y="93"/>
                    <a:pt x="104" y="93"/>
                    <a:pt x="0"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1" name="Freeform 29">
              <a:extLst>
                <a:ext uri="{FF2B5EF4-FFF2-40B4-BE49-F238E27FC236}">
                  <a16:creationId xmlns:a16="http://schemas.microsoft.com/office/drawing/2014/main" id="{320032F8-9DE2-4C9B-AA87-A348954E2B49}"/>
                </a:ext>
              </a:extLst>
            </p:cNvPr>
            <p:cNvSpPr>
              <a:spLocks/>
            </p:cNvSpPr>
            <p:nvPr/>
          </p:nvSpPr>
          <p:spPr bwMode="auto">
            <a:xfrm>
              <a:off x="4231283" y="5207641"/>
              <a:ext cx="327477" cy="112034"/>
            </a:xfrm>
            <a:custGeom>
              <a:avLst/>
              <a:gdLst>
                <a:gd name="T0" fmla="*/ 1 w 276"/>
                <a:gd name="T1" fmla="*/ 1 h 93"/>
                <a:gd name="T2" fmla="*/ 276 w 276"/>
                <a:gd name="T3" fmla="*/ 1 h 93"/>
                <a:gd name="T4" fmla="*/ 276 w 276"/>
                <a:gd name="T5" fmla="*/ 93 h 93"/>
                <a:gd name="T6" fmla="*/ 0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0"/>
                    <a:pt x="184" y="0"/>
                    <a:pt x="276" y="1"/>
                  </a:cubicBezTo>
                  <a:cubicBezTo>
                    <a:pt x="276" y="31"/>
                    <a:pt x="276" y="62"/>
                    <a:pt x="276" y="93"/>
                  </a:cubicBezTo>
                  <a:cubicBezTo>
                    <a:pt x="184" y="93"/>
                    <a:pt x="92"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2" name="Freeform 30">
              <a:extLst>
                <a:ext uri="{FF2B5EF4-FFF2-40B4-BE49-F238E27FC236}">
                  <a16:creationId xmlns:a16="http://schemas.microsoft.com/office/drawing/2014/main" id="{29E08675-11F3-4627-8332-8A8D7ACE020D}"/>
                </a:ext>
              </a:extLst>
            </p:cNvPr>
            <p:cNvSpPr>
              <a:spLocks/>
            </p:cNvSpPr>
            <p:nvPr/>
          </p:nvSpPr>
          <p:spPr bwMode="auto">
            <a:xfrm>
              <a:off x="4696645" y="5207641"/>
              <a:ext cx="370569" cy="112034"/>
            </a:xfrm>
            <a:custGeom>
              <a:avLst/>
              <a:gdLst>
                <a:gd name="T0" fmla="*/ 0 w 310"/>
                <a:gd name="T1" fmla="*/ 1 h 93"/>
                <a:gd name="T2" fmla="*/ 310 w 310"/>
                <a:gd name="T3" fmla="*/ 0 h 93"/>
                <a:gd name="T4" fmla="*/ 278 w 310"/>
                <a:gd name="T5" fmla="*/ 93 h 93"/>
                <a:gd name="T6" fmla="*/ 32 w 310"/>
                <a:gd name="T7" fmla="*/ 93 h 93"/>
                <a:gd name="T8" fmla="*/ 0 w 310"/>
                <a:gd name="T9" fmla="*/ 1 h 93"/>
              </a:gdLst>
              <a:ahLst/>
              <a:cxnLst>
                <a:cxn ang="0">
                  <a:pos x="T0" y="T1"/>
                </a:cxn>
                <a:cxn ang="0">
                  <a:pos x="T2" y="T3"/>
                </a:cxn>
                <a:cxn ang="0">
                  <a:pos x="T4" y="T5"/>
                </a:cxn>
                <a:cxn ang="0">
                  <a:pos x="T6" y="T7"/>
                </a:cxn>
                <a:cxn ang="0">
                  <a:pos x="T8" y="T9"/>
                </a:cxn>
              </a:cxnLst>
              <a:rect l="0" t="0" r="r" b="b"/>
              <a:pathLst>
                <a:path w="310" h="93">
                  <a:moveTo>
                    <a:pt x="0" y="1"/>
                  </a:moveTo>
                  <a:cubicBezTo>
                    <a:pt x="103" y="0"/>
                    <a:pt x="207" y="1"/>
                    <a:pt x="310" y="0"/>
                  </a:cubicBezTo>
                  <a:cubicBezTo>
                    <a:pt x="299" y="31"/>
                    <a:pt x="288" y="62"/>
                    <a:pt x="278" y="93"/>
                  </a:cubicBezTo>
                  <a:cubicBezTo>
                    <a:pt x="196" y="93"/>
                    <a:pt x="114" y="93"/>
                    <a:pt x="32" y="93"/>
                  </a:cubicBezTo>
                  <a:cubicBezTo>
                    <a:pt x="21" y="62"/>
                    <a:pt x="1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3" name="Freeform 31">
              <a:extLst>
                <a:ext uri="{FF2B5EF4-FFF2-40B4-BE49-F238E27FC236}">
                  <a16:creationId xmlns:a16="http://schemas.microsoft.com/office/drawing/2014/main" id="{AC59D1C8-BD63-4DB5-81AE-8273BBA2D8CC}"/>
                </a:ext>
              </a:extLst>
            </p:cNvPr>
            <p:cNvSpPr>
              <a:spLocks/>
            </p:cNvSpPr>
            <p:nvPr/>
          </p:nvSpPr>
          <p:spPr bwMode="auto">
            <a:xfrm>
              <a:off x="5213715" y="5207641"/>
              <a:ext cx="327477" cy="112034"/>
            </a:xfrm>
            <a:custGeom>
              <a:avLst/>
              <a:gdLst>
                <a:gd name="T0" fmla="*/ 1 w 276"/>
                <a:gd name="T1" fmla="*/ 1 h 93"/>
                <a:gd name="T2" fmla="*/ 276 w 276"/>
                <a:gd name="T3" fmla="*/ 0 h 93"/>
                <a:gd name="T4" fmla="*/ 276 w 276"/>
                <a:gd name="T5" fmla="*/ 93 h 93"/>
                <a:gd name="T6" fmla="*/ 0 w 276"/>
                <a:gd name="T7" fmla="*/ 93 h 93"/>
                <a:gd name="T8" fmla="*/ 1 w 276"/>
                <a:gd name="T9" fmla="*/ 1 h 93"/>
              </a:gdLst>
              <a:ahLst/>
              <a:cxnLst>
                <a:cxn ang="0">
                  <a:pos x="T0" y="T1"/>
                </a:cxn>
                <a:cxn ang="0">
                  <a:pos x="T2" y="T3"/>
                </a:cxn>
                <a:cxn ang="0">
                  <a:pos x="T4" y="T5"/>
                </a:cxn>
                <a:cxn ang="0">
                  <a:pos x="T6" y="T7"/>
                </a:cxn>
                <a:cxn ang="0">
                  <a:pos x="T8" y="T9"/>
                </a:cxn>
              </a:cxnLst>
              <a:rect l="0" t="0" r="r" b="b"/>
              <a:pathLst>
                <a:path w="276" h="93">
                  <a:moveTo>
                    <a:pt x="1" y="1"/>
                  </a:moveTo>
                  <a:cubicBezTo>
                    <a:pt x="92" y="0"/>
                    <a:pt x="184" y="1"/>
                    <a:pt x="276" y="0"/>
                  </a:cubicBezTo>
                  <a:cubicBezTo>
                    <a:pt x="276" y="31"/>
                    <a:pt x="276" y="62"/>
                    <a:pt x="276" y="93"/>
                  </a:cubicBezTo>
                  <a:cubicBezTo>
                    <a:pt x="184" y="93"/>
                    <a:pt x="92" y="93"/>
                    <a:pt x="0" y="93"/>
                  </a:cubicBezTo>
                  <a:cubicBezTo>
                    <a:pt x="0"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4" name="Freeform 32">
              <a:extLst>
                <a:ext uri="{FF2B5EF4-FFF2-40B4-BE49-F238E27FC236}">
                  <a16:creationId xmlns:a16="http://schemas.microsoft.com/office/drawing/2014/main" id="{8775BE77-9AEB-4498-9791-AC42DABC8A99}"/>
                </a:ext>
              </a:extLst>
            </p:cNvPr>
            <p:cNvSpPr>
              <a:spLocks/>
            </p:cNvSpPr>
            <p:nvPr/>
          </p:nvSpPr>
          <p:spPr bwMode="auto">
            <a:xfrm>
              <a:off x="1835527" y="5414468"/>
              <a:ext cx="758369" cy="112034"/>
            </a:xfrm>
            <a:custGeom>
              <a:avLst/>
              <a:gdLst>
                <a:gd name="T0" fmla="*/ 1 w 643"/>
                <a:gd name="T1" fmla="*/ 1 h 93"/>
                <a:gd name="T2" fmla="*/ 643 w 643"/>
                <a:gd name="T3" fmla="*/ 1 h 93"/>
                <a:gd name="T4" fmla="*/ 643 w 643"/>
                <a:gd name="T5" fmla="*/ 93 h 93"/>
                <a:gd name="T6" fmla="*/ 1 w 643"/>
                <a:gd name="T7" fmla="*/ 93 h 93"/>
                <a:gd name="T8" fmla="*/ 1 w 643"/>
                <a:gd name="T9" fmla="*/ 1 h 93"/>
              </a:gdLst>
              <a:ahLst/>
              <a:cxnLst>
                <a:cxn ang="0">
                  <a:pos x="T0" y="T1"/>
                </a:cxn>
                <a:cxn ang="0">
                  <a:pos x="T2" y="T3"/>
                </a:cxn>
                <a:cxn ang="0">
                  <a:pos x="T4" y="T5"/>
                </a:cxn>
                <a:cxn ang="0">
                  <a:pos x="T6" y="T7"/>
                </a:cxn>
                <a:cxn ang="0">
                  <a:pos x="T8" y="T9"/>
                </a:cxn>
              </a:cxnLst>
              <a:rect l="0" t="0" r="r" b="b"/>
              <a:pathLst>
                <a:path w="643" h="93">
                  <a:moveTo>
                    <a:pt x="1" y="1"/>
                  </a:moveTo>
                  <a:cubicBezTo>
                    <a:pt x="215" y="0"/>
                    <a:pt x="429" y="0"/>
                    <a:pt x="643" y="1"/>
                  </a:cubicBezTo>
                  <a:cubicBezTo>
                    <a:pt x="643" y="31"/>
                    <a:pt x="643" y="62"/>
                    <a:pt x="643" y="93"/>
                  </a:cubicBezTo>
                  <a:cubicBezTo>
                    <a:pt x="429" y="93"/>
                    <a:pt x="215" y="93"/>
                    <a:pt x="1" y="93"/>
                  </a:cubicBezTo>
                  <a:cubicBezTo>
                    <a:pt x="0" y="62"/>
                    <a:pt x="1"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5" name="Freeform 33">
              <a:extLst>
                <a:ext uri="{FF2B5EF4-FFF2-40B4-BE49-F238E27FC236}">
                  <a16:creationId xmlns:a16="http://schemas.microsoft.com/office/drawing/2014/main" id="{66779915-E001-401F-B21F-C62AA13FA058}"/>
                </a:ext>
              </a:extLst>
            </p:cNvPr>
            <p:cNvSpPr>
              <a:spLocks/>
            </p:cNvSpPr>
            <p:nvPr/>
          </p:nvSpPr>
          <p:spPr bwMode="auto">
            <a:xfrm>
              <a:off x="2705930" y="5414468"/>
              <a:ext cx="1206496" cy="112034"/>
            </a:xfrm>
            <a:custGeom>
              <a:avLst/>
              <a:gdLst>
                <a:gd name="T0" fmla="*/ 0 w 1016"/>
                <a:gd name="T1" fmla="*/ 1 h 94"/>
                <a:gd name="T2" fmla="*/ 1016 w 1016"/>
                <a:gd name="T3" fmla="*/ 1 h 94"/>
                <a:gd name="T4" fmla="*/ 979 w 1016"/>
                <a:gd name="T5" fmla="*/ 93 h 94"/>
                <a:gd name="T6" fmla="*/ 0 w 1016"/>
                <a:gd name="T7" fmla="*/ 93 h 94"/>
                <a:gd name="T8" fmla="*/ 0 w 1016"/>
                <a:gd name="T9" fmla="*/ 1 h 94"/>
              </a:gdLst>
              <a:ahLst/>
              <a:cxnLst>
                <a:cxn ang="0">
                  <a:pos x="T0" y="T1"/>
                </a:cxn>
                <a:cxn ang="0">
                  <a:pos x="T2" y="T3"/>
                </a:cxn>
                <a:cxn ang="0">
                  <a:pos x="T4" y="T5"/>
                </a:cxn>
                <a:cxn ang="0">
                  <a:pos x="T6" y="T7"/>
                </a:cxn>
                <a:cxn ang="0">
                  <a:pos x="T8" y="T9"/>
                </a:cxn>
              </a:cxnLst>
              <a:rect l="0" t="0" r="r" b="b"/>
              <a:pathLst>
                <a:path w="1016" h="94">
                  <a:moveTo>
                    <a:pt x="0" y="1"/>
                  </a:moveTo>
                  <a:cubicBezTo>
                    <a:pt x="339" y="1"/>
                    <a:pt x="677" y="0"/>
                    <a:pt x="1016" y="1"/>
                  </a:cubicBezTo>
                  <a:cubicBezTo>
                    <a:pt x="1008" y="33"/>
                    <a:pt x="995" y="64"/>
                    <a:pt x="979" y="93"/>
                  </a:cubicBezTo>
                  <a:cubicBezTo>
                    <a:pt x="653" y="94"/>
                    <a:pt x="326"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6" name="Freeform 34">
              <a:extLst>
                <a:ext uri="{FF2B5EF4-FFF2-40B4-BE49-F238E27FC236}">
                  <a16:creationId xmlns:a16="http://schemas.microsoft.com/office/drawing/2014/main" id="{F34EBF71-822F-49CF-9BB9-C15DC1FDF59E}"/>
                </a:ext>
              </a:extLst>
            </p:cNvPr>
            <p:cNvSpPr>
              <a:spLocks/>
            </p:cNvSpPr>
            <p:nvPr/>
          </p:nvSpPr>
          <p:spPr bwMode="auto">
            <a:xfrm>
              <a:off x="4015840" y="5414468"/>
              <a:ext cx="542926" cy="112034"/>
            </a:xfrm>
            <a:custGeom>
              <a:avLst/>
              <a:gdLst>
                <a:gd name="T0" fmla="*/ 0 w 459"/>
                <a:gd name="T1" fmla="*/ 1 h 93"/>
                <a:gd name="T2" fmla="*/ 459 w 459"/>
                <a:gd name="T3" fmla="*/ 1 h 93"/>
                <a:gd name="T4" fmla="*/ 459 w 459"/>
                <a:gd name="T5" fmla="*/ 93 h 93"/>
                <a:gd name="T6" fmla="*/ 0 w 459"/>
                <a:gd name="T7" fmla="*/ 93 h 93"/>
                <a:gd name="T8" fmla="*/ 0 w 459"/>
                <a:gd name="T9" fmla="*/ 1 h 93"/>
              </a:gdLst>
              <a:ahLst/>
              <a:cxnLst>
                <a:cxn ang="0">
                  <a:pos x="T0" y="T1"/>
                </a:cxn>
                <a:cxn ang="0">
                  <a:pos x="T2" y="T3"/>
                </a:cxn>
                <a:cxn ang="0">
                  <a:pos x="T4" y="T5"/>
                </a:cxn>
                <a:cxn ang="0">
                  <a:pos x="T6" y="T7"/>
                </a:cxn>
                <a:cxn ang="0">
                  <a:pos x="T8" y="T9"/>
                </a:cxn>
              </a:cxnLst>
              <a:rect l="0" t="0" r="r" b="b"/>
              <a:pathLst>
                <a:path w="459" h="93">
                  <a:moveTo>
                    <a:pt x="0" y="1"/>
                  </a:moveTo>
                  <a:cubicBezTo>
                    <a:pt x="153" y="0"/>
                    <a:pt x="306" y="0"/>
                    <a:pt x="459" y="1"/>
                  </a:cubicBezTo>
                  <a:cubicBezTo>
                    <a:pt x="459" y="31"/>
                    <a:pt x="459" y="62"/>
                    <a:pt x="459"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7" name="Freeform 35">
              <a:extLst>
                <a:ext uri="{FF2B5EF4-FFF2-40B4-BE49-F238E27FC236}">
                  <a16:creationId xmlns:a16="http://schemas.microsoft.com/office/drawing/2014/main" id="{1B3C5705-07FA-4F46-8947-1B64D588FB21}"/>
                </a:ext>
              </a:extLst>
            </p:cNvPr>
            <p:cNvSpPr>
              <a:spLocks/>
            </p:cNvSpPr>
            <p:nvPr/>
          </p:nvSpPr>
          <p:spPr bwMode="auto">
            <a:xfrm>
              <a:off x="4774209" y="5414468"/>
              <a:ext cx="224063" cy="112034"/>
            </a:xfrm>
            <a:custGeom>
              <a:avLst/>
              <a:gdLst>
                <a:gd name="T0" fmla="*/ 0 w 188"/>
                <a:gd name="T1" fmla="*/ 0 h 93"/>
                <a:gd name="T2" fmla="*/ 188 w 188"/>
                <a:gd name="T3" fmla="*/ 1 h 93"/>
                <a:gd name="T4" fmla="*/ 155 w 188"/>
                <a:gd name="T5" fmla="*/ 93 h 93"/>
                <a:gd name="T6" fmla="*/ 32 w 188"/>
                <a:gd name="T7" fmla="*/ 93 h 93"/>
                <a:gd name="T8" fmla="*/ 0 w 188"/>
                <a:gd name="T9" fmla="*/ 0 h 93"/>
              </a:gdLst>
              <a:ahLst/>
              <a:cxnLst>
                <a:cxn ang="0">
                  <a:pos x="T0" y="T1"/>
                </a:cxn>
                <a:cxn ang="0">
                  <a:pos x="T2" y="T3"/>
                </a:cxn>
                <a:cxn ang="0">
                  <a:pos x="T4" y="T5"/>
                </a:cxn>
                <a:cxn ang="0">
                  <a:pos x="T6" y="T7"/>
                </a:cxn>
                <a:cxn ang="0">
                  <a:pos x="T8" y="T9"/>
                </a:cxn>
              </a:cxnLst>
              <a:rect l="0" t="0" r="r" b="b"/>
              <a:pathLst>
                <a:path w="188" h="93">
                  <a:moveTo>
                    <a:pt x="0" y="0"/>
                  </a:moveTo>
                  <a:cubicBezTo>
                    <a:pt x="63" y="1"/>
                    <a:pt x="125" y="0"/>
                    <a:pt x="188" y="1"/>
                  </a:cubicBezTo>
                  <a:cubicBezTo>
                    <a:pt x="177" y="31"/>
                    <a:pt x="166" y="62"/>
                    <a:pt x="155" y="93"/>
                  </a:cubicBezTo>
                  <a:cubicBezTo>
                    <a:pt x="114" y="93"/>
                    <a:pt x="73" y="93"/>
                    <a:pt x="32"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8" name="Freeform 36">
              <a:extLst>
                <a:ext uri="{FF2B5EF4-FFF2-40B4-BE49-F238E27FC236}">
                  <a16:creationId xmlns:a16="http://schemas.microsoft.com/office/drawing/2014/main" id="{02EA22E5-52EF-4F74-BDA0-2529E4ABF039}"/>
                </a:ext>
              </a:extLst>
            </p:cNvPr>
            <p:cNvSpPr>
              <a:spLocks/>
            </p:cNvSpPr>
            <p:nvPr/>
          </p:nvSpPr>
          <p:spPr bwMode="auto">
            <a:xfrm>
              <a:off x="5213715" y="5414468"/>
              <a:ext cx="542926" cy="112034"/>
            </a:xfrm>
            <a:custGeom>
              <a:avLst/>
              <a:gdLst>
                <a:gd name="T0" fmla="*/ 1 w 460"/>
                <a:gd name="T1" fmla="*/ 1 h 93"/>
                <a:gd name="T2" fmla="*/ 459 w 460"/>
                <a:gd name="T3" fmla="*/ 1 h 93"/>
                <a:gd name="T4" fmla="*/ 460 w 460"/>
                <a:gd name="T5" fmla="*/ 93 h 93"/>
                <a:gd name="T6" fmla="*/ 0 w 460"/>
                <a:gd name="T7" fmla="*/ 93 h 93"/>
                <a:gd name="T8" fmla="*/ 1 w 460"/>
                <a:gd name="T9" fmla="*/ 1 h 93"/>
              </a:gdLst>
              <a:ahLst/>
              <a:cxnLst>
                <a:cxn ang="0">
                  <a:pos x="T0" y="T1"/>
                </a:cxn>
                <a:cxn ang="0">
                  <a:pos x="T2" y="T3"/>
                </a:cxn>
                <a:cxn ang="0">
                  <a:pos x="T4" y="T5"/>
                </a:cxn>
                <a:cxn ang="0">
                  <a:pos x="T6" y="T7"/>
                </a:cxn>
                <a:cxn ang="0">
                  <a:pos x="T8" y="T9"/>
                </a:cxn>
              </a:cxnLst>
              <a:rect l="0" t="0" r="r" b="b"/>
              <a:pathLst>
                <a:path w="460" h="93">
                  <a:moveTo>
                    <a:pt x="1" y="1"/>
                  </a:moveTo>
                  <a:cubicBezTo>
                    <a:pt x="153" y="0"/>
                    <a:pt x="306" y="0"/>
                    <a:pt x="459" y="1"/>
                  </a:cubicBezTo>
                  <a:cubicBezTo>
                    <a:pt x="460" y="31"/>
                    <a:pt x="459" y="62"/>
                    <a:pt x="460" y="93"/>
                  </a:cubicBezTo>
                  <a:cubicBezTo>
                    <a:pt x="307" y="93"/>
                    <a:pt x="153" y="93"/>
                    <a:pt x="0" y="93"/>
                  </a:cubicBezTo>
                  <a:cubicBezTo>
                    <a:pt x="1" y="62"/>
                    <a:pt x="0" y="3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39" name="Freeform 39">
              <a:extLst>
                <a:ext uri="{FF2B5EF4-FFF2-40B4-BE49-F238E27FC236}">
                  <a16:creationId xmlns:a16="http://schemas.microsoft.com/office/drawing/2014/main" id="{23450A20-9F82-4596-B189-1F3A102088B0}"/>
                </a:ext>
              </a:extLst>
            </p:cNvPr>
            <p:cNvSpPr>
              <a:spLocks/>
            </p:cNvSpPr>
            <p:nvPr/>
          </p:nvSpPr>
          <p:spPr bwMode="auto">
            <a:xfrm>
              <a:off x="1835527" y="5629911"/>
              <a:ext cx="758369" cy="112034"/>
            </a:xfrm>
            <a:custGeom>
              <a:avLst/>
              <a:gdLst>
                <a:gd name="T0" fmla="*/ 1 w 643"/>
                <a:gd name="T1" fmla="*/ 0 h 93"/>
                <a:gd name="T2" fmla="*/ 643 w 643"/>
                <a:gd name="T3" fmla="*/ 0 h 93"/>
                <a:gd name="T4" fmla="*/ 643 w 643"/>
                <a:gd name="T5" fmla="*/ 93 h 93"/>
                <a:gd name="T6" fmla="*/ 1 w 643"/>
                <a:gd name="T7" fmla="*/ 93 h 93"/>
                <a:gd name="T8" fmla="*/ 1 w 643"/>
                <a:gd name="T9" fmla="*/ 0 h 93"/>
              </a:gdLst>
              <a:ahLst/>
              <a:cxnLst>
                <a:cxn ang="0">
                  <a:pos x="T0" y="T1"/>
                </a:cxn>
                <a:cxn ang="0">
                  <a:pos x="T2" y="T3"/>
                </a:cxn>
                <a:cxn ang="0">
                  <a:pos x="T4" y="T5"/>
                </a:cxn>
                <a:cxn ang="0">
                  <a:pos x="T6" y="T7"/>
                </a:cxn>
                <a:cxn ang="0">
                  <a:pos x="T8" y="T9"/>
                </a:cxn>
              </a:cxnLst>
              <a:rect l="0" t="0" r="r" b="b"/>
              <a:pathLst>
                <a:path w="643" h="93">
                  <a:moveTo>
                    <a:pt x="1" y="0"/>
                  </a:moveTo>
                  <a:cubicBezTo>
                    <a:pt x="215" y="1"/>
                    <a:pt x="429" y="1"/>
                    <a:pt x="643" y="0"/>
                  </a:cubicBezTo>
                  <a:cubicBezTo>
                    <a:pt x="643" y="31"/>
                    <a:pt x="643" y="62"/>
                    <a:pt x="643" y="93"/>
                  </a:cubicBezTo>
                  <a:cubicBezTo>
                    <a:pt x="429" y="93"/>
                    <a:pt x="215" y="93"/>
                    <a:pt x="1" y="93"/>
                  </a:cubicBezTo>
                  <a:cubicBezTo>
                    <a:pt x="0" y="62"/>
                    <a:pt x="0" y="3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0" name="Freeform 40">
              <a:extLst>
                <a:ext uri="{FF2B5EF4-FFF2-40B4-BE49-F238E27FC236}">
                  <a16:creationId xmlns:a16="http://schemas.microsoft.com/office/drawing/2014/main" id="{F8FCD8AB-078B-4AD6-8695-48F00D8EAEA7}"/>
                </a:ext>
              </a:extLst>
            </p:cNvPr>
            <p:cNvSpPr>
              <a:spLocks/>
            </p:cNvSpPr>
            <p:nvPr/>
          </p:nvSpPr>
          <p:spPr bwMode="auto">
            <a:xfrm>
              <a:off x="2705930" y="5629911"/>
              <a:ext cx="1085846" cy="112034"/>
            </a:xfrm>
            <a:custGeom>
              <a:avLst/>
              <a:gdLst>
                <a:gd name="T0" fmla="*/ 0 w 912"/>
                <a:gd name="T1" fmla="*/ 1 h 94"/>
                <a:gd name="T2" fmla="*/ 912 w 912"/>
                <a:gd name="T3" fmla="*/ 1 h 94"/>
                <a:gd name="T4" fmla="*/ 718 w 912"/>
                <a:gd name="T5" fmla="*/ 90 h 94"/>
                <a:gd name="T6" fmla="*/ 622 w 912"/>
                <a:gd name="T7" fmla="*/ 93 h 94"/>
                <a:gd name="T8" fmla="*/ 0 w 912"/>
                <a:gd name="T9" fmla="*/ 93 h 94"/>
                <a:gd name="T10" fmla="*/ 0 w 912"/>
                <a:gd name="T11" fmla="*/ 1 h 94"/>
              </a:gdLst>
              <a:ahLst/>
              <a:cxnLst>
                <a:cxn ang="0">
                  <a:pos x="T0" y="T1"/>
                </a:cxn>
                <a:cxn ang="0">
                  <a:pos x="T2" y="T3"/>
                </a:cxn>
                <a:cxn ang="0">
                  <a:pos x="T4" y="T5"/>
                </a:cxn>
                <a:cxn ang="0">
                  <a:pos x="T6" y="T7"/>
                </a:cxn>
                <a:cxn ang="0">
                  <a:pos x="T8" y="T9"/>
                </a:cxn>
                <a:cxn ang="0">
                  <a:pos x="T10" y="T11"/>
                </a:cxn>
              </a:cxnLst>
              <a:rect l="0" t="0" r="r" b="b"/>
              <a:pathLst>
                <a:path w="912" h="94">
                  <a:moveTo>
                    <a:pt x="0" y="1"/>
                  </a:moveTo>
                  <a:cubicBezTo>
                    <a:pt x="304" y="1"/>
                    <a:pt x="608" y="0"/>
                    <a:pt x="912" y="1"/>
                  </a:cubicBezTo>
                  <a:cubicBezTo>
                    <a:pt x="859" y="50"/>
                    <a:pt x="790" y="82"/>
                    <a:pt x="718" y="90"/>
                  </a:cubicBezTo>
                  <a:cubicBezTo>
                    <a:pt x="686" y="94"/>
                    <a:pt x="654" y="93"/>
                    <a:pt x="622" y="93"/>
                  </a:cubicBezTo>
                  <a:cubicBezTo>
                    <a:pt x="415" y="93"/>
                    <a:pt x="207"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1" name="Freeform 41">
              <a:extLst>
                <a:ext uri="{FF2B5EF4-FFF2-40B4-BE49-F238E27FC236}">
                  <a16:creationId xmlns:a16="http://schemas.microsoft.com/office/drawing/2014/main" id="{2CC8A416-45E3-41A3-9538-DB0F4CCF3D4B}"/>
                </a:ext>
              </a:extLst>
            </p:cNvPr>
            <p:cNvSpPr>
              <a:spLocks/>
            </p:cNvSpPr>
            <p:nvPr/>
          </p:nvSpPr>
          <p:spPr bwMode="auto">
            <a:xfrm>
              <a:off x="4015840" y="5629911"/>
              <a:ext cx="542926" cy="112034"/>
            </a:xfrm>
            <a:custGeom>
              <a:avLst/>
              <a:gdLst>
                <a:gd name="T0" fmla="*/ 0 w 459"/>
                <a:gd name="T1" fmla="*/ 1 h 93"/>
                <a:gd name="T2" fmla="*/ 459 w 459"/>
                <a:gd name="T3" fmla="*/ 1 h 93"/>
                <a:gd name="T4" fmla="*/ 459 w 459"/>
                <a:gd name="T5" fmla="*/ 93 h 93"/>
                <a:gd name="T6" fmla="*/ 0 w 459"/>
                <a:gd name="T7" fmla="*/ 93 h 93"/>
                <a:gd name="T8" fmla="*/ 0 w 459"/>
                <a:gd name="T9" fmla="*/ 1 h 93"/>
              </a:gdLst>
              <a:ahLst/>
              <a:cxnLst>
                <a:cxn ang="0">
                  <a:pos x="T0" y="T1"/>
                </a:cxn>
                <a:cxn ang="0">
                  <a:pos x="T2" y="T3"/>
                </a:cxn>
                <a:cxn ang="0">
                  <a:pos x="T4" y="T5"/>
                </a:cxn>
                <a:cxn ang="0">
                  <a:pos x="T6" y="T7"/>
                </a:cxn>
                <a:cxn ang="0">
                  <a:pos x="T8" y="T9"/>
                </a:cxn>
              </a:cxnLst>
              <a:rect l="0" t="0" r="r" b="b"/>
              <a:pathLst>
                <a:path w="459" h="93">
                  <a:moveTo>
                    <a:pt x="0" y="1"/>
                  </a:moveTo>
                  <a:cubicBezTo>
                    <a:pt x="153" y="1"/>
                    <a:pt x="306" y="0"/>
                    <a:pt x="459" y="1"/>
                  </a:cubicBezTo>
                  <a:cubicBezTo>
                    <a:pt x="459" y="31"/>
                    <a:pt x="459" y="62"/>
                    <a:pt x="459"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2" name="Freeform 42">
              <a:extLst>
                <a:ext uri="{FF2B5EF4-FFF2-40B4-BE49-F238E27FC236}">
                  <a16:creationId xmlns:a16="http://schemas.microsoft.com/office/drawing/2014/main" id="{FBE12898-C4E4-4599-8BBB-4F6834FCD273}"/>
                </a:ext>
              </a:extLst>
            </p:cNvPr>
            <p:cNvSpPr>
              <a:spLocks/>
            </p:cNvSpPr>
            <p:nvPr/>
          </p:nvSpPr>
          <p:spPr bwMode="auto">
            <a:xfrm>
              <a:off x="4843151" y="5629911"/>
              <a:ext cx="77563" cy="112034"/>
            </a:xfrm>
            <a:custGeom>
              <a:avLst/>
              <a:gdLst>
                <a:gd name="T0" fmla="*/ 0 w 65"/>
                <a:gd name="T1" fmla="*/ 0 h 93"/>
                <a:gd name="T2" fmla="*/ 65 w 65"/>
                <a:gd name="T3" fmla="*/ 0 h 93"/>
                <a:gd name="T4" fmla="*/ 33 w 65"/>
                <a:gd name="T5" fmla="*/ 93 h 93"/>
                <a:gd name="T6" fmla="*/ 0 w 65"/>
                <a:gd name="T7" fmla="*/ 0 h 93"/>
              </a:gdLst>
              <a:ahLst/>
              <a:cxnLst>
                <a:cxn ang="0">
                  <a:pos x="T0" y="T1"/>
                </a:cxn>
                <a:cxn ang="0">
                  <a:pos x="T2" y="T3"/>
                </a:cxn>
                <a:cxn ang="0">
                  <a:pos x="T4" y="T5"/>
                </a:cxn>
                <a:cxn ang="0">
                  <a:pos x="T6" y="T7"/>
                </a:cxn>
              </a:cxnLst>
              <a:rect l="0" t="0" r="r" b="b"/>
              <a:pathLst>
                <a:path w="65" h="93">
                  <a:moveTo>
                    <a:pt x="0" y="0"/>
                  </a:moveTo>
                  <a:cubicBezTo>
                    <a:pt x="22" y="0"/>
                    <a:pt x="44" y="1"/>
                    <a:pt x="65" y="0"/>
                  </a:cubicBezTo>
                  <a:cubicBezTo>
                    <a:pt x="54" y="31"/>
                    <a:pt x="44" y="62"/>
                    <a:pt x="33" y="93"/>
                  </a:cubicBezTo>
                  <a:cubicBezTo>
                    <a:pt x="22" y="62"/>
                    <a:pt x="11" y="3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sp>
          <p:nvSpPr>
            <p:cNvPr id="43" name="Freeform 43">
              <a:extLst>
                <a:ext uri="{FF2B5EF4-FFF2-40B4-BE49-F238E27FC236}">
                  <a16:creationId xmlns:a16="http://schemas.microsoft.com/office/drawing/2014/main" id="{A5FCB684-5368-43CF-ACBA-95B39E87FDA4}"/>
                </a:ext>
              </a:extLst>
            </p:cNvPr>
            <p:cNvSpPr>
              <a:spLocks/>
            </p:cNvSpPr>
            <p:nvPr/>
          </p:nvSpPr>
          <p:spPr bwMode="auto">
            <a:xfrm>
              <a:off x="5213715" y="5629911"/>
              <a:ext cx="542926" cy="112034"/>
            </a:xfrm>
            <a:custGeom>
              <a:avLst/>
              <a:gdLst>
                <a:gd name="T0" fmla="*/ 0 w 460"/>
                <a:gd name="T1" fmla="*/ 1 h 93"/>
                <a:gd name="T2" fmla="*/ 460 w 460"/>
                <a:gd name="T3" fmla="*/ 1 h 93"/>
                <a:gd name="T4" fmla="*/ 460 w 460"/>
                <a:gd name="T5" fmla="*/ 93 h 93"/>
                <a:gd name="T6" fmla="*/ 0 w 460"/>
                <a:gd name="T7" fmla="*/ 93 h 93"/>
                <a:gd name="T8" fmla="*/ 0 w 460"/>
                <a:gd name="T9" fmla="*/ 1 h 93"/>
              </a:gdLst>
              <a:ahLst/>
              <a:cxnLst>
                <a:cxn ang="0">
                  <a:pos x="T0" y="T1"/>
                </a:cxn>
                <a:cxn ang="0">
                  <a:pos x="T2" y="T3"/>
                </a:cxn>
                <a:cxn ang="0">
                  <a:pos x="T4" y="T5"/>
                </a:cxn>
                <a:cxn ang="0">
                  <a:pos x="T6" y="T7"/>
                </a:cxn>
                <a:cxn ang="0">
                  <a:pos x="T8" y="T9"/>
                </a:cxn>
              </a:cxnLst>
              <a:rect l="0" t="0" r="r" b="b"/>
              <a:pathLst>
                <a:path w="460" h="93">
                  <a:moveTo>
                    <a:pt x="0" y="1"/>
                  </a:moveTo>
                  <a:cubicBezTo>
                    <a:pt x="153" y="0"/>
                    <a:pt x="307" y="0"/>
                    <a:pt x="460" y="1"/>
                  </a:cubicBezTo>
                  <a:cubicBezTo>
                    <a:pt x="459" y="31"/>
                    <a:pt x="459" y="62"/>
                    <a:pt x="460" y="93"/>
                  </a:cubicBezTo>
                  <a:cubicBezTo>
                    <a:pt x="306" y="93"/>
                    <a:pt x="153" y="93"/>
                    <a:pt x="0" y="93"/>
                  </a:cubicBezTo>
                  <a:cubicBezTo>
                    <a:pt x="0" y="62"/>
                    <a:pt x="0" y="3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endParaRPr>
            </a:p>
          </p:txBody>
        </p:sp>
      </p:grpSp>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Tree>
    <p:extLst>
      <p:ext uri="{BB962C8B-B14F-4D97-AF65-F5344CB8AC3E}">
        <p14:creationId xmlns:p14="http://schemas.microsoft.com/office/powerpoint/2010/main" val="3681846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28933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18550403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19"/>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4900699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1"/>
            <a:ext cx="24359293"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33158603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6815587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320176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1"/>
            <a:ext cx="24359291" cy="137135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19007251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8"/>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20" y="12547343"/>
            <a:ext cx="1391079" cy="554954"/>
          </a:xfrm>
          <a:prstGeom prst="rect">
            <a:avLst/>
          </a:prstGeom>
        </p:spPr>
      </p:pic>
    </p:spTree>
    <p:extLst>
      <p:ext uri="{BB962C8B-B14F-4D97-AF65-F5344CB8AC3E}">
        <p14:creationId xmlns:p14="http://schemas.microsoft.com/office/powerpoint/2010/main" val="22448987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9392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446697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901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8806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063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82757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30243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32417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48625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1184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8826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45145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184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90964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59485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02225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70"/>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9"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77186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3588" cy="685800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70"/>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9"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7907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24387175" cy="6851902"/>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70"/>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6957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63394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6">
                <a:solidFill>
                  <a:schemeClr val="tx1"/>
                </a:solidFill>
              </a:defRPr>
            </a:lvl2pPr>
            <a:lvl3pPr>
              <a:buClr>
                <a:srgbClr val="001141"/>
              </a:buClr>
              <a:defRPr sz="2666">
                <a:solidFill>
                  <a:schemeClr val="tx1"/>
                </a:solidFill>
              </a:defRPr>
            </a:lvl3pPr>
            <a:lvl4pPr>
              <a:buClr>
                <a:srgbClr val="001141"/>
              </a:buClr>
              <a:defRPr sz="2666">
                <a:solidFill>
                  <a:schemeClr val="tx1"/>
                </a:solidFill>
              </a:defRPr>
            </a:lvl4pPr>
            <a:lvl5pPr>
              <a:buClr>
                <a:srgbClr val="00114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30140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263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802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5311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2"/>
            <a:ext cx="4901822" cy="8672576"/>
          </a:xfrm>
        </p:spPr>
        <p:txBody>
          <a:bodyPr/>
          <a:lstStyle>
            <a:lvl1pPr>
              <a:spcBef>
                <a:spcPts val="800"/>
              </a:spcBef>
              <a:defRPr sz="3734">
                <a:solidFill>
                  <a:schemeClr val="tx1"/>
                </a:solidFill>
              </a:defRPr>
            </a:lvl1pPr>
            <a:lvl2pPr>
              <a:spcBef>
                <a:spcPts val="2934"/>
              </a:spcBef>
              <a:defRPr sz="3734">
                <a:solidFill>
                  <a:schemeClr val="tx1"/>
                </a:solidFill>
              </a:defRPr>
            </a:lvl2pPr>
            <a:lvl3pPr>
              <a:spcBef>
                <a:spcPts val="2934"/>
              </a:spcBef>
              <a:defRPr sz="3734">
                <a:solidFill>
                  <a:schemeClr val="tx1"/>
                </a:solidFill>
              </a:defRPr>
            </a:lvl3pPr>
            <a:lvl4pPr>
              <a:spcBef>
                <a:spcPts val="2934"/>
              </a:spcBef>
              <a:defRPr sz="3734">
                <a:solidFill>
                  <a:schemeClr val="tx1"/>
                </a:solidFill>
              </a:defRPr>
            </a:lvl4pPr>
            <a:lvl5pPr>
              <a:spcBef>
                <a:spcPts val="2934"/>
              </a:spcBef>
              <a:defRPr sz="37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9369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6">
                <a:solidFill>
                  <a:schemeClr val="tx1"/>
                </a:solidFill>
              </a:defRPr>
            </a:lvl1pPr>
            <a:lvl2pPr>
              <a:spcBef>
                <a:spcPts val="800"/>
              </a:spcBef>
              <a:defRPr sz="2666">
                <a:solidFill>
                  <a:schemeClr val="tx1"/>
                </a:solidFill>
              </a:defRPr>
            </a:lvl2pPr>
            <a:lvl3pPr>
              <a:spcBef>
                <a:spcPts val="800"/>
              </a:spcBef>
              <a:defRPr sz="2666">
                <a:solidFill>
                  <a:schemeClr val="tx1"/>
                </a:solidFill>
              </a:defRPr>
            </a:lvl3pPr>
            <a:lvl4pPr>
              <a:spcBef>
                <a:spcPts val="800"/>
              </a:spcBef>
              <a:defRPr sz="2666">
                <a:solidFill>
                  <a:schemeClr val="tx1"/>
                </a:solidFill>
              </a:defRPr>
            </a:lvl4pPr>
            <a:lvl5pPr>
              <a:spcBef>
                <a:spcPts val="800"/>
              </a:spcBef>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95071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54351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28513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5180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6">
                <a:solidFill>
                  <a:schemeClr val="tx1"/>
                </a:solidFill>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06682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4"/>
            <a:ext cx="3460733" cy="1380616"/>
          </a:xfrm>
          <a:prstGeom prst="rect">
            <a:avLst/>
          </a:prstGeom>
        </p:spPr>
      </p:pic>
    </p:spTree>
    <p:extLst>
      <p:ext uri="{BB962C8B-B14F-4D97-AF65-F5344CB8AC3E}">
        <p14:creationId xmlns:p14="http://schemas.microsoft.com/office/powerpoint/2010/main" val="24239023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4"/>
            <a:ext cx="3460729" cy="1380616"/>
          </a:xfrm>
          <a:prstGeom prst="rect">
            <a:avLst/>
          </a:prstGeom>
        </p:spPr>
      </p:pic>
    </p:spTree>
    <p:extLst>
      <p:ext uri="{BB962C8B-B14F-4D97-AF65-F5344CB8AC3E}">
        <p14:creationId xmlns:p14="http://schemas.microsoft.com/office/powerpoint/2010/main" val="11730358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3"/>
            <a:ext cx="3460733" cy="1380618"/>
          </a:xfrm>
          <a:prstGeom prst="rect">
            <a:avLst/>
          </a:prstGeom>
        </p:spPr>
      </p:pic>
    </p:spTree>
    <p:extLst>
      <p:ext uri="{BB962C8B-B14F-4D97-AF65-F5344CB8AC3E}">
        <p14:creationId xmlns:p14="http://schemas.microsoft.com/office/powerpoint/2010/main" val="203303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64428D-A14F-49E6-8248-83C97DF00F6D}"/>
              </a:ext>
            </a:extLst>
          </p:cNvPr>
          <p:cNvSpPr/>
          <p:nvPr userDrawn="1"/>
        </p:nvSpPr>
        <p:spPr>
          <a:xfrm flipV="1">
            <a:off x="0" y="0"/>
            <a:ext cx="24387175" cy="259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3000" b="0" i="0" dirty="0">
              <a:latin typeface="Arial Regular" charset="0"/>
            </a:endParaRPr>
          </a:p>
        </p:txBody>
      </p:sp>
      <p:sp>
        <p:nvSpPr>
          <p:cNvPr id="11" name="Title 1">
            <a:extLst>
              <a:ext uri="{FF2B5EF4-FFF2-40B4-BE49-F238E27FC236}">
                <a16:creationId xmlns:a16="http://schemas.microsoft.com/office/drawing/2014/main" id="{87296503-9F1F-4B55-8EC3-CFA4613BB785}"/>
              </a:ext>
            </a:extLst>
          </p:cNvPr>
          <p:cNvSpPr>
            <a:spLocks noGrp="1"/>
          </p:cNvSpPr>
          <p:nvPr>
            <p:ph type="title"/>
          </p:nvPr>
        </p:nvSpPr>
        <p:spPr>
          <a:xfrm>
            <a:off x="762099" y="1143000"/>
            <a:ext cx="22862977" cy="10668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2" name="TextBox 11">
            <a:extLst>
              <a:ext uri="{FF2B5EF4-FFF2-40B4-BE49-F238E27FC236}">
                <a16:creationId xmlns:a16="http://schemas.microsoft.com/office/drawing/2014/main" id="{2B8B718D-CCA3-4638-B163-7BF51911FE01}"/>
              </a:ext>
            </a:extLst>
          </p:cNvPr>
          <p:cNvSpPr txBox="1"/>
          <p:nvPr userDrawn="1"/>
        </p:nvSpPr>
        <p:spPr>
          <a:xfrm>
            <a:off x="609679" y="322580"/>
            <a:ext cx="4725015" cy="563880"/>
          </a:xfrm>
          <a:prstGeom prst="rect">
            <a:avLst/>
          </a:prstGeom>
        </p:spPr>
        <p:txBody>
          <a:bodyPr wrap="square" lIns="152400" tIns="76200" rIns="152400" bIns="76200" rtlCol="0">
            <a:noAutofit/>
          </a:bodyPr>
          <a:lstStyle/>
          <a:p>
            <a:pPr marL="0" marR="0" lvl="0" indent="0" algn="l" defTabSz="1828726" rtl="0" eaLnBrk="1" fontAlgn="auto" latinLnBrk="0" hangingPunct="1">
              <a:lnSpc>
                <a:spcPct val="105000"/>
              </a:lnSpc>
              <a:spcBef>
                <a:spcPts val="1666"/>
              </a:spcBef>
              <a:spcAft>
                <a:spcPts val="0"/>
              </a:spcAft>
              <a:buClrTx/>
              <a:buSzTx/>
              <a:buFontTx/>
              <a:buNone/>
              <a:tabLst/>
              <a:defRPr/>
            </a:pPr>
            <a:r>
              <a:rPr lang="en-US" sz="3000" b="1" dirty="0">
                <a:solidFill>
                  <a:srgbClr val="3366CC"/>
                </a:solidFill>
              </a:rPr>
              <a:t>AI Applications</a:t>
            </a:r>
          </a:p>
          <a:p>
            <a:pPr>
              <a:lnSpc>
                <a:spcPct val="105000"/>
              </a:lnSpc>
              <a:spcBef>
                <a:spcPts val="1666"/>
              </a:spcBef>
            </a:pPr>
            <a:endParaRPr lang="en-US" sz="3334" dirty="0" err="1">
              <a:solidFill>
                <a:schemeClr val="tx1"/>
              </a:solidFill>
              <a:latin typeface="IBM Plex Sans" charset="0"/>
              <a:ea typeface="IBM Plex Sans" charset="0"/>
              <a:cs typeface="IBM Plex Sans" charset="0"/>
            </a:endParaRPr>
          </a:p>
        </p:txBody>
      </p:sp>
      <p:sp>
        <p:nvSpPr>
          <p:cNvPr id="10" name="Content Placeholder 2">
            <a:extLst>
              <a:ext uri="{FF2B5EF4-FFF2-40B4-BE49-F238E27FC236}">
                <a16:creationId xmlns:a16="http://schemas.microsoft.com/office/drawing/2014/main" id="{4C879C18-F083-45A2-9A83-7B5CCEF6CF52}"/>
              </a:ext>
            </a:extLst>
          </p:cNvPr>
          <p:cNvSpPr>
            <a:spLocks noGrp="1"/>
          </p:cNvSpPr>
          <p:nvPr>
            <p:ph idx="1"/>
          </p:nvPr>
        </p:nvSpPr>
        <p:spPr>
          <a:xfrm>
            <a:off x="762099" y="3429000"/>
            <a:ext cx="22862977" cy="87630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04733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508741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332305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02516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1"/>
            </a:lvl1pPr>
          </a:lstStyle>
          <a:p>
            <a:pPr lvl="0"/>
            <a:r>
              <a:rPr lang="en-US"/>
              <a:t>Click to edit Master text styles</a:t>
            </a:r>
          </a:p>
        </p:txBody>
      </p:sp>
    </p:spTree>
    <p:extLst>
      <p:ext uri="{BB962C8B-B14F-4D97-AF65-F5344CB8AC3E}">
        <p14:creationId xmlns:p14="http://schemas.microsoft.com/office/powerpoint/2010/main" val="5215887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1"/>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31285484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3" y="243840"/>
            <a:ext cx="23411506" cy="11744960"/>
          </a:xfrm>
        </p:spPr>
        <p:txBody>
          <a:bodyPr/>
          <a:lstStyle>
            <a:lvl1pPr>
              <a:defRPr sz="25600" b="1">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1155482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p>
            <a:r>
              <a:rPr lang="en-US"/>
              <a:t>Click to edit Master title style</a:t>
            </a:r>
            <a:endParaRPr lang="en-US" dirty="0"/>
          </a:p>
        </p:txBody>
      </p:sp>
    </p:spTree>
    <p:extLst>
      <p:ext uri="{BB962C8B-B14F-4D97-AF65-F5344CB8AC3E}">
        <p14:creationId xmlns:p14="http://schemas.microsoft.com/office/powerpoint/2010/main" val="216120204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00343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5" y="3316224"/>
            <a:ext cx="1099843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500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theme" Target="../theme/theme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theme" Target="../theme/theme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IBM Sustainability Software / © 2023 IBM Corporation</a:t>
            </a:r>
            <a:endParaRPr lang="en-US" dirty="0"/>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 id="2147483963" r:id="rId47"/>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858" y="12801603"/>
            <a:ext cx="10974055"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18900066" y="12801603"/>
            <a:ext cx="4877253" cy="444498"/>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338377" y="-300736"/>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66178787"/>
      </p:ext>
    </p:extLst>
  </p:cSld>
  <p:clrMap bg1="dk1" tx1="lt1" bg2="dk2" tx2="lt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 id="2147484003" r:id="rId39"/>
    <p:sldLayoutId id="2147484004" r:id="rId40"/>
    <p:sldLayoutId id="2147484005" r:id="rId41"/>
    <p:sldLayoutId id="2147484006" r:id="rId42"/>
    <p:sldLayoutId id="2147484007" r:id="rId43"/>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4"/>
        </a:spcBef>
        <a:spcAft>
          <a:spcPct val="0"/>
        </a:spcAft>
        <a:buClr>
          <a:srgbClr val="001141"/>
        </a:buClr>
        <a:buSzPct val="90000"/>
        <a:buFont typeface="IBM Plex Sans Light" pitchFamily="2" charset="2"/>
        <a:buNone/>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194"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390" indent="-463284" algn="l" rtl="0" eaLnBrk="1" fontAlgn="base" hangingPunct="1">
        <a:lnSpc>
          <a:spcPct val="100000"/>
        </a:lnSpc>
        <a:spcBef>
          <a:spcPts val="2934"/>
        </a:spcBef>
        <a:spcAft>
          <a:spcPct val="0"/>
        </a:spcAft>
        <a:buClr>
          <a:srgbClr val="001141"/>
        </a:buClr>
        <a:buSzPct val="100000"/>
        <a:buFont typeface="IBM Plex Sans Light" panose="020B0604020202020204" pitchFamily="34" charset="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380" indent="-463284" algn="l" rtl="0" eaLnBrk="1" fontAlgn="base" hangingPunct="1">
        <a:lnSpc>
          <a:spcPct val="100000"/>
        </a:lnSpc>
        <a:spcBef>
          <a:spcPts val="2934"/>
        </a:spcBef>
        <a:spcAft>
          <a:spcPct val="0"/>
        </a:spcAft>
        <a:buClr>
          <a:srgbClr val="001141"/>
        </a:buClr>
        <a:buSzPct val="100000"/>
        <a:buFont typeface="IBM Plex Sans Light" charset="-120"/>
        <a:buChar char="–"/>
        <a:tabLst/>
        <a:defRPr sz="3734"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040" indent="-463284" algn="l" rtl="0" eaLnBrk="1" fontAlgn="base" hangingPunct="1">
        <a:lnSpc>
          <a:spcPct val="100000"/>
        </a:lnSpc>
        <a:spcBef>
          <a:spcPts val="2934"/>
        </a:spcBef>
        <a:spcAft>
          <a:spcPct val="0"/>
        </a:spcAft>
        <a:buClr>
          <a:srgbClr val="001141"/>
        </a:buClr>
        <a:buFont typeface="IBM Plex Sans Light" charset="-120"/>
        <a:buChar char="»"/>
        <a:tabLst/>
        <a:defRPr sz="3734"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8">
          <p15:clr>
            <a:srgbClr val="F26B43"/>
          </p15:clr>
        </p15:guide>
        <p15:guide id="2" pos="168">
          <p15:clr>
            <a:srgbClr val="F26B43"/>
          </p15:clr>
        </p15:guide>
        <p15:guide id="6" pos="3672">
          <p15:clr>
            <a:srgbClr val="F26B43"/>
          </p15:clr>
        </p15:guide>
        <p15:guide id="7" pos="3840">
          <p15:clr>
            <a:srgbClr val="F26B43"/>
          </p15:clr>
        </p15:guide>
        <p15:guide id="8" pos="1920">
          <p15:clr>
            <a:srgbClr val="F26B43"/>
          </p15:clr>
        </p15:guide>
        <p15:guide id="9" pos="4008">
          <p15:clr>
            <a:srgbClr val="F26B43"/>
          </p15:clr>
        </p15:guide>
        <p15:guide id="10" pos="1752">
          <p15:clr>
            <a:srgbClr val="F26B43"/>
          </p15:clr>
        </p15:guide>
        <p15:guide id="11" pos="2088">
          <p15:clr>
            <a:srgbClr val="F26B43"/>
          </p15:clr>
        </p15:guide>
        <p15:guide id="12" pos="5928">
          <p15:clr>
            <a:srgbClr val="F26B43"/>
          </p15:clr>
        </p15:guide>
        <p15:guide id="13" pos="5760">
          <p15:clr>
            <a:srgbClr val="F26B43"/>
          </p15:clr>
        </p15:guide>
        <p15:guide id="14" pos="7512">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pos="55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74741511"/>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 id="2147484032" r:id="rId24"/>
    <p:sldLayoutId id="2147484033" r:id="rId25"/>
    <p:sldLayoutId id="2147484034" r:id="rId26"/>
    <p:sldLayoutId id="2147484035" r:id="rId27"/>
    <p:sldLayoutId id="2147484036" r:id="rId28"/>
    <p:sldLayoutId id="2147484037" r:id="rId29"/>
    <p:sldLayoutId id="2147484038" r:id="rId30"/>
    <p:sldLayoutId id="2147484039" r:id="rId31"/>
    <p:sldLayoutId id="2147484040" r:id="rId32"/>
    <p:sldLayoutId id="2147484041" r:id="rId33"/>
  </p:sldLayoutIdLst>
  <p:hf hdr="0" dt="0"/>
  <p:txStyles>
    <p:titleStyle>
      <a:lvl1pPr algn="l" rtl="0" eaLnBrk="1" fontAlgn="base" hangingPunct="1">
        <a:lnSpc>
          <a:spcPct val="90000"/>
        </a:lnSpc>
        <a:spcBef>
          <a:spcPct val="0"/>
        </a:spcBef>
        <a:spcAft>
          <a:spcPct val="0"/>
        </a:spcAft>
        <a:defRPr sz="6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chemeClr val="tx1"/>
        </a:buClr>
        <a:buSzPct val="90000"/>
        <a:buFont typeface="IBM Plex Sans" pitchFamily="2" charset="2"/>
        <a:buNone/>
        <a:defRPr sz="3734" b="0" i="0">
          <a:solidFill>
            <a:schemeClr val="tx1"/>
          </a:solidFill>
          <a:latin typeface="+mn-lt"/>
          <a:ea typeface="Arial" panose="020B0604020202020204" pitchFamily="34" charset="0"/>
          <a:cs typeface="Arial" panose="020B0604020202020204" pitchFamily="34" charset="0"/>
        </a:defRPr>
      </a:lvl1pPr>
      <a:lvl2pPr marL="457194" indent="-463284"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3734" b="0" i="0">
          <a:solidFill>
            <a:schemeClr val="tx1"/>
          </a:solidFill>
          <a:latin typeface="+mn-lt"/>
          <a:ea typeface="Arial" panose="020B0604020202020204" pitchFamily="34" charset="0"/>
          <a:cs typeface="Arial" panose="020B0604020202020204" pitchFamily="34" charset="0"/>
        </a:defRPr>
      </a:lvl2pPr>
      <a:lvl3pPr marL="914390" indent="-463284"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3734" b="0" i="0">
          <a:solidFill>
            <a:schemeClr val="tx1"/>
          </a:solidFill>
          <a:latin typeface="+mn-lt"/>
          <a:ea typeface="Arial" panose="020B0604020202020204" pitchFamily="34" charset="0"/>
          <a:cs typeface="Arial" panose="020B0604020202020204" pitchFamily="34" charset="0"/>
        </a:defRPr>
      </a:lvl3pPr>
      <a:lvl4pPr marL="1676380" indent="-463284"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3734" b="0" i="0" baseline="0">
          <a:solidFill>
            <a:schemeClr val="tx1"/>
          </a:solidFill>
          <a:latin typeface="+mn-lt"/>
          <a:ea typeface="Arial" panose="020B0604020202020204" pitchFamily="34" charset="0"/>
          <a:cs typeface="Arial" panose="020B0604020202020204" pitchFamily="34" charset="0"/>
        </a:defRPr>
      </a:lvl4pPr>
      <a:lvl5pPr marL="2142040" indent="-463284" algn="l" rtl="0" eaLnBrk="1" fontAlgn="base" hangingPunct="1">
        <a:lnSpc>
          <a:spcPct val="100000"/>
        </a:lnSpc>
        <a:spcBef>
          <a:spcPts val="0"/>
        </a:spcBef>
        <a:spcAft>
          <a:spcPct val="0"/>
        </a:spcAft>
        <a:buClr>
          <a:schemeClr val="tx1"/>
        </a:buClr>
        <a:buFont typeface="Arial" panose="020B0604020202020204" pitchFamily="34" charset="0"/>
        <a:buChar char="•"/>
        <a:tabLst/>
        <a:defRPr sz="3734" b="0" i="0">
          <a:solidFill>
            <a:schemeClr val="tx1"/>
          </a:solidFill>
          <a:latin typeface="+mn-lt"/>
          <a:ea typeface="Arial" panose="020B0604020202020204" pitchFamily="34" charset="0"/>
          <a:cs typeface="Arial" panose="020B0604020202020204"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36.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openxmlformats.org/officeDocument/2006/relationships/hyperlink" Target="https://ibm.seismic.com/Link/Content/DCgBRVRmQGVV3G2VR7TmPXDJpjW8" TargetMode="External"/><Relationship Id="rId3" Type="http://schemas.openxmlformats.org/officeDocument/2006/relationships/hyperlink" Target="https://ibm.seismic.com/Link/Content/DCdP9fqcWpPdMG9HQWCQ7cDm8DqB" TargetMode="External"/><Relationship Id="rId7" Type="http://schemas.openxmlformats.org/officeDocument/2006/relationships/hyperlink" Target="https://www.ibm.com/common/ssi/ShowDoc.wss?docURL=/common/ssi/rep_ca/6/897/ENUS222-016/index.html" TargetMode="External"/><Relationship Id="rId2" Type="http://schemas.openxmlformats.org/officeDocument/2006/relationships/hyperlink" Target="https://auth.sandbox-trial.suite.maximo.com/login/" TargetMode="External"/><Relationship Id="rId1" Type="http://schemas.openxmlformats.org/officeDocument/2006/relationships/slideLayout" Target="../slideLayouts/slideLayout21.xml"/><Relationship Id="rId6" Type="http://schemas.openxmlformats.org/officeDocument/2006/relationships/hyperlink" Target="https://ibm.seismic.com/Link/Content/DCBPCqq9DGPC98HMV2cVhgWd2Qfd" TargetMode="External"/><Relationship Id="rId5" Type="http://schemas.openxmlformats.org/officeDocument/2006/relationships/hyperlink" Target="https://ibm.seismic.com/Link/Content/DCWDpXGfP636BGhX3pTbVQQFh388" TargetMode="External"/><Relationship Id="rId10" Type="http://schemas.openxmlformats.org/officeDocument/2006/relationships/hyperlink" Target="https://aws.amazon.com/marketplace/pp/prodview-v3sr4a3tzxuqk?sr=0-15&amp;ref_=beagle&amp;applicationId=AWSMPContessa" TargetMode="External"/><Relationship Id="rId4" Type="http://schemas.openxmlformats.org/officeDocument/2006/relationships/hyperlink" Target="https://cloud.ibm.com/docs/mas-saas" TargetMode="External"/><Relationship Id="rId9" Type="http://schemas.openxmlformats.org/officeDocument/2006/relationships/hyperlink" Target="https://ibm.seismic.com/Link/Content/DCP9JjV3mpVXRGW2WgjMDV7pcRJP"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0.xml"/><Relationship Id="rId4" Type="http://schemas.openxmlformats.org/officeDocument/2006/relationships/hyperlink" Target="mailto:neeraj.nargund@ibm.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ight bulb glowing">
            <a:extLst>
              <a:ext uri="{FF2B5EF4-FFF2-40B4-BE49-F238E27FC236}">
                <a16:creationId xmlns:a16="http://schemas.microsoft.com/office/drawing/2014/main" id="{42AC2B73-8E95-2548-6EEF-662A42CE2B8D}"/>
              </a:ext>
            </a:extLst>
          </p:cNvPr>
          <p:cNvPicPr>
            <a:picLocks noGrp="1" noChangeAspect="1"/>
          </p:cNvPicPr>
          <p:nvPr>
            <p:ph type="pic" sz="quarter" idx="11"/>
          </p:nvPr>
        </p:nvPicPr>
        <p:blipFill>
          <a:blip r:embed="rId2"/>
          <a:srcRect t="7653" b="7653"/>
          <a:stretch/>
        </p:blipFill>
        <p:spPr/>
      </p:pic>
      <p:sp>
        <p:nvSpPr>
          <p:cNvPr id="3" name="Title 2">
            <a:extLst>
              <a:ext uri="{FF2B5EF4-FFF2-40B4-BE49-F238E27FC236}">
                <a16:creationId xmlns:a16="http://schemas.microsoft.com/office/drawing/2014/main" id="{D87A256C-0505-4377-BF43-1646BBB0BE8A}"/>
              </a:ext>
            </a:extLst>
          </p:cNvPr>
          <p:cNvSpPr>
            <a:spLocks noGrp="1"/>
          </p:cNvSpPr>
          <p:nvPr>
            <p:ph type="title"/>
          </p:nvPr>
        </p:nvSpPr>
        <p:spPr>
          <a:xfrm>
            <a:off x="576071" y="384048"/>
            <a:ext cx="18515493" cy="6288087"/>
          </a:xfrm>
        </p:spPr>
        <p:txBody>
          <a:bodyPr/>
          <a:lstStyle/>
          <a:p>
            <a:r>
              <a:rPr lang="en-US" dirty="0">
                <a:solidFill>
                  <a:schemeClr val="bg1"/>
                </a:solidFill>
              </a:rPr>
              <a:t>MAS SaaS Sales Update</a:t>
            </a: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r>
              <a:rPr lang="en-US" sz="4400" dirty="0">
                <a:solidFill>
                  <a:schemeClr val="bg1"/>
                </a:solidFill>
              </a:rPr>
              <a:t>4 Aug 2023</a:t>
            </a:r>
            <a:br>
              <a:rPr lang="en-US" sz="4400" dirty="0">
                <a:solidFill>
                  <a:schemeClr val="bg1"/>
                </a:solidFill>
              </a:rPr>
            </a:br>
            <a:br>
              <a:rPr lang="en-US" sz="4400" dirty="0">
                <a:solidFill>
                  <a:schemeClr val="bg1"/>
                </a:solidFill>
              </a:rPr>
            </a:br>
            <a:r>
              <a:rPr lang="en-US" sz="3600" dirty="0">
                <a:solidFill>
                  <a:schemeClr val="bg1"/>
                </a:solidFill>
              </a:rPr>
              <a:t>Rod Reicks</a:t>
            </a:r>
            <a:br>
              <a:rPr lang="en-US" sz="3600" dirty="0">
                <a:solidFill>
                  <a:schemeClr val="bg1"/>
                </a:solidFill>
              </a:rPr>
            </a:br>
            <a:r>
              <a:rPr lang="en-US" sz="3600" dirty="0">
                <a:solidFill>
                  <a:schemeClr val="bg1"/>
                </a:solidFill>
              </a:rPr>
              <a:t>Product Manager, MAS SaaS</a:t>
            </a:r>
            <a:br>
              <a:rPr lang="en-US" sz="3600" dirty="0">
                <a:solidFill>
                  <a:schemeClr val="bg1"/>
                </a:solidFill>
              </a:rPr>
            </a:br>
            <a:br>
              <a:rPr lang="en-US" sz="3600" dirty="0">
                <a:solidFill>
                  <a:schemeClr val="bg1"/>
                </a:solidFill>
              </a:rPr>
            </a:br>
            <a:r>
              <a:rPr lang="en-US" sz="3600" dirty="0">
                <a:solidFill>
                  <a:schemeClr val="bg1"/>
                </a:solidFill>
              </a:rPr>
              <a:t>Mike Cookson</a:t>
            </a:r>
            <a:br>
              <a:rPr lang="en-US" sz="3600" dirty="0">
                <a:solidFill>
                  <a:schemeClr val="bg1"/>
                </a:solidFill>
              </a:rPr>
            </a:br>
            <a:r>
              <a:rPr lang="en-US" sz="3600" dirty="0">
                <a:solidFill>
                  <a:schemeClr val="bg1"/>
                </a:solidFill>
              </a:rPr>
              <a:t>Product Manager, MAS Dedicated</a:t>
            </a:r>
          </a:p>
        </p:txBody>
      </p:sp>
      <p:sp>
        <p:nvSpPr>
          <p:cNvPr id="4" name="Text Placeholder 3">
            <a:extLst>
              <a:ext uri="{FF2B5EF4-FFF2-40B4-BE49-F238E27FC236}">
                <a16:creationId xmlns:a16="http://schemas.microsoft.com/office/drawing/2014/main" id="{4E0D4FB3-43DA-F953-B7DD-192227AE854E}"/>
              </a:ext>
            </a:extLst>
          </p:cNvPr>
          <p:cNvSpPr>
            <a:spLocks noGrp="1"/>
          </p:cNvSpPr>
          <p:nvPr>
            <p:ph type="body" sz="quarter" idx="12"/>
          </p:nvPr>
        </p:nvSpPr>
        <p:spPr/>
        <p:txBody>
          <a:bodyPr/>
          <a:lstStyle/>
          <a:p>
            <a:r>
              <a:rPr lang="en-US" dirty="0"/>
              <a:t>IBM Sustainability Software</a:t>
            </a:r>
          </a:p>
        </p:txBody>
      </p:sp>
      <p:sp>
        <p:nvSpPr>
          <p:cNvPr id="5" name="Text Placeholder 4">
            <a:extLst>
              <a:ext uri="{FF2B5EF4-FFF2-40B4-BE49-F238E27FC236}">
                <a16:creationId xmlns:a16="http://schemas.microsoft.com/office/drawing/2014/main" id="{443AD233-A21E-B1CB-9A53-D55A86285EA7}"/>
              </a:ext>
            </a:extLst>
          </p:cNvPr>
          <p:cNvSpPr>
            <a:spLocks noGrp="1"/>
          </p:cNvSpPr>
          <p:nvPr>
            <p:ph type="body" sz="quarter" idx="13"/>
          </p:nvPr>
        </p:nvSpPr>
        <p:spPr/>
        <p:txBody>
          <a:bodyPr/>
          <a:lstStyle/>
          <a:p>
            <a:r>
              <a:rPr lang="en-US" dirty="0"/>
              <a:t>© 2023 IBM Corporation</a:t>
            </a:r>
          </a:p>
        </p:txBody>
      </p:sp>
    </p:spTree>
    <p:extLst>
      <p:ext uri="{BB962C8B-B14F-4D97-AF65-F5344CB8AC3E}">
        <p14:creationId xmlns:p14="http://schemas.microsoft.com/office/powerpoint/2010/main" val="23948168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D9E65D-8689-5859-01EF-FCB7ABD8A0EF}"/>
              </a:ext>
            </a:extLst>
          </p:cNvPr>
          <p:cNvSpPr>
            <a:spLocks noGrp="1"/>
          </p:cNvSpPr>
          <p:nvPr>
            <p:ph type="body" sz="quarter" idx="16"/>
          </p:nvPr>
        </p:nvSpPr>
        <p:spPr/>
        <p:txBody>
          <a:bodyPr/>
          <a:lstStyle/>
          <a:p>
            <a:r>
              <a:rPr lang="en-US" dirty="0"/>
              <a:t>2	</a:t>
            </a:r>
          </a:p>
        </p:txBody>
      </p:sp>
      <p:sp>
        <p:nvSpPr>
          <p:cNvPr id="3" name="Text Placeholder 2">
            <a:extLst>
              <a:ext uri="{FF2B5EF4-FFF2-40B4-BE49-F238E27FC236}">
                <a16:creationId xmlns:a16="http://schemas.microsoft.com/office/drawing/2014/main" id="{A0A44C07-7966-5355-6C6B-C4990378CDC1}"/>
              </a:ext>
            </a:extLst>
          </p:cNvPr>
          <p:cNvSpPr>
            <a:spLocks noGrp="1"/>
          </p:cNvSpPr>
          <p:nvPr>
            <p:ph type="body" sz="quarter" idx="17"/>
          </p:nvPr>
        </p:nvSpPr>
        <p:spPr/>
        <p:txBody>
          <a:bodyPr/>
          <a:lstStyle/>
          <a:p>
            <a:r>
              <a:rPr lang="en-US" dirty="0"/>
              <a:t>3</a:t>
            </a:r>
          </a:p>
        </p:txBody>
      </p:sp>
      <p:sp>
        <p:nvSpPr>
          <p:cNvPr id="4" name="Text Placeholder 3">
            <a:extLst>
              <a:ext uri="{FF2B5EF4-FFF2-40B4-BE49-F238E27FC236}">
                <a16:creationId xmlns:a16="http://schemas.microsoft.com/office/drawing/2014/main" id="{DA03A8E6-8321-C457-A339-E78E9B503CA4}"/>
              </a:ext>
            </a:extLst>
          </p:cNvPr>
          <p:cNvSpPr>
            <a:spLocks noGrp="1"/>
          </p:cNvSpPr>
          <p:nvPr>
            <p:ph type="body" sz="quarter" idx="15"/>
          </p:nvPr>
        </p:nvSpPr>
        <p:spPr/>
        <p:txBody>
          <a:bodyPr/>
          <a:lstStyle/>
          <a:p>
            <a:r>
              <a:rPr lang="en-US" dirty="0"/>
              <a:t>1</a:t>
            </a:r>
          </a:p>
        </p:txBody>
      </p:sp>
      <p:sp>
        <p:nvSpPr>
          <p:cNvPr id="5" name="Title 4">
            <a:extLst>
              <a:ext uri="{FF2B5EF4-FFF2-40B4-BE49-F238E27FC236}">
                <a16:creationId xmlns:a16="http://schemas.microsoft.com/office/drawing/2014/main" id="{740225A0-9A3A-12EC-9384-44B9BE758E92}"/>
              </a:ext>
            </a:extLst>
          </p:cNvPr>
          <p:cNvSpPr>
            <a:spLocks noGrp="1"/>
          </p:cNvSpPr>
          <p:nvPr>
            <p:ph type="title"/>
          </p:nvPr>
        </p:nvSpPr>
        <p:spPr/>
        <p:txBody>
          <a:bodyPr/>
          <a:lstStyle/>
          <a:p>
            <a:r>
              <a:rPr lang="en-US" dirty="0"/>
              <a:t>Same parts</a:t>
            </a:r>
            <a:br>
              <a:rPr lang="en-US" dirty="0"/>
            </a:br>
            <a:r>
              <a:rPr lang="en-US" dirty="0"/>
              <a:t>Same channels</a:t>
            </a:r>
            <a:br>
              <a:rPr lang="en-US" dirty="0"/>
            </a:br>
            <a:r>
              <a:rPr lang="en-US" dirty="0"/>
              <a:t>Same ordering process</a:t>
            </a:r>
          </a:p>
        </p:txBody>
      </p:sp>
      <p:sp>
        <p:nvSpPr>
          <p:cNvPr id="7" name="Text Placeholder 6">
            <a:extLst>
              <a:ext uri="{FF2B5EF4-FFF2-40B4-BE49-F238E27FC236}">
                <a16:creationId xmlns:a16="http://schemas.microsoft.com/office/drawing/2014/main" id="{9E99FEDF-41A0-CA2A-7151-AC91CC07E81C}"/>
              </a:ext>
            </a:extLst>
          </p:cNvPr>
          <p:cNvSpPr>
            <a:spLocks noGrp="1"/>
          </p:cNvSpPr>
          <p:nvPr>
            <p:ph type="body" sz="quarter" idx="12"/>
          </p:nvPr>
        </p:nvSpPr>
        <p:spPr/>
        <p:txBody>
          <a:bodyPr anchor="ctr"/>
          <a:lstStyle/>
          <a:p>
            <a:r>
              <a:rPr lang="en-US" dirty="0"/>
              <a:t>Identify the best tier</a:t>
            </a:r>
          </a:p>
        </p:txBody>
      </p:sp>
      <p:sp>
        <p:nvSpPr>
          <p:cNvPr id="8" name="Text Placeholder 7">
            <a:extLst>
              <a:ext uri="{FF2B5EF4-FFF2-40B4-BE49-F238E27FC236}">
                <a16:creationId xmlns:a16="http://schemas.microsoft.com/office/drawing/2014/main" id="{054AF15E-962E-2C9B-9A58-0142364E6DA6}"/>
              </a:ext>
            </a:extLst>
          </p:cNvPr>
          <p:cNvSpPr>
            <a:spLocks noGrp="1"/>
          </p:cNvSpPr>
          <p:nvPr>
            <p:ph type="body" sz="quarter" idx="13"/>
          </p:nvPr>
        </p:nvSpPr>
        <p:spPr/>
        <p:txBody>
          <a:bodyPr anchor="ctr"/>
          <a:lstStyle/>
          <a:p>
            <a:r>
              <a:rPr lang="en-US" dirty="0"/>
              <a:t>Determine capacity</a:t>
            </a:r>
          </a:p>
        </p:txBody>
      </p:sp>
      <p:sp>
        <p:nvSpPr>
          <p:cNvPr id="9" name="Text Placeholder 8">
            <a:extLst>
              <a:ext uri="{FF2B5EF4-FFF2-40B4-BE49-F238E27FC236}">
                <a16:creationId xmlns:a16="http://schemas.microsoft.com/office/drawing/2014/main" id="{63D53159-B322-2794-1F99-809293D59289}"/>
              </a:ext>
            </a:extLst>
          </p:cNvPr>
          <p:cNvSpPr>
            <a:spLocks noGrp="1"/>
          </p:cNvSpPr>
          <p:nvPr>
            <p:ph type="body" sz="quarter" idx="14"/>
          </p:nvPr>
        </p:nvSpPr>
        <p:spPr/>
        <p:txBody>
          <a:bodyPr anchor="ctr"/>
          <a:lstStyle/>
          <a:p>
            <a:r>
              <a:rPr lang="en-US" dirty="0"/>
              <a:t>Calculate AppPoints</a:t>
            </a:r>
          </a:p>
        </p:txBody>
      </p:sp>
      <p:sp>
        <p:nvSpPr>
          <p:cNvPr id="10" name="Slide Number Placeholder 9">
            <a:extLst>
              <a:ext uri="{FF2B5EF4-FFF2-40B4-BE49-F238E27FC236}">
                <a16:creationId xmlns:a16="http://schemas.microsoft.com/office/drawing/2014/main" id="{A0BDD2A7-B15A-BAE9-270E-02AE15A3BA70}"/>
              </a:ext>
            </a:extLst>
          </p:cNvPr>
          <p:cNvSpPr>
            <a:spLocks noGrp="1"/>
          </p:cNvSpPr>
          <p:nvPr>
            <p:ph type="sldNum" sz="quarter" idx="4"/>
          </p:nvPr>
        </p:nvSpPr>
        <p:spPr/>
        <p:txBody>
          <a:bodyPr/>
          <a:lstStyle/>
          <a:p>
            <a:fld id="{86CB4B4D-7CA3-9044-876B-883B54F8677D}" type="slidenum">
              <a:rPr lang="en-US" smtClean="0"/>
              <a:pPr/>
              <a:t>10</a:t>
            </a:fld>
            <a:endParaRPr lang="en-US" dirty="0"/>
          </a:p>
        </p:txBody>
      </p:sp>
      <p:sp>
        <p:nvSpPr>
          <p:cNvPr id="11" name="Footer Placeholder 10">
            <a:extLst>
              <a:ext uri="{FF2B5EF4-FFF2-40B4-BE49-F238E27FC236}">
                <a16:creationId xmlns:a16="http://schemas.microsoft.com/office/drawing/2014/main" id="{45C4A9AA-B70B-4514-E36E-950F972A9A37}"/>
              </a:ext>
            </a:extLst>
          </p:cNvPr>
          <p:cNvSpPr>
            <a:spLocks noGrp="1"/>
          </p:cNvSpPr>
          <p:nvPr>
            <p:ph type="ftr" sz="quarter" idx="18"/>
          </p:nvPr>
        </p:nvSpPr>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40495019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8214-10F0-0297-A0FF-4CF5C8FEBBE6}"/>
              </a:ext>
            </a:extLst>
          </p:cNvPr>
          <p:cNvSpPr>
            <a:spLocks noGrp="1"/>
          </p:cNvSpPr>
          <p:nvPr>
            <p:ph type="title"/>
          </p:nvPr>
        </p:nvSpPr>
        <p:spPr/>
        <p:txBody>
          <a:bodyPr/>
          <a:lstStyle/>
          <a:p>
            <a:r>
              <a:rPr lang="en-US" dirty="0"/>
              <a:t>MAS SaaS AppPoints Requirements</a:t>
            </a:r>
            <a:r>
              <a:rPr lang="en-US" baseline="30000" dirty="0"/>
              <a:t>1</a:t>
            </a:r>
            <a:endParaRPr lang="en-US" dirty="0"/>
          </a:p>
        </p:txBody>
      </p:sp>
      <p:sp>
        <p:nvSpPr>
          <p:cNvPr id="3" name="Text Placeholder 2">
            <a:extLst>
              <a:ext uri="{FF2B5EF4-FFF2-40B4-BE49-F238E27FC236}">
                <a16:creationId xmlns:a16="http://schemas.microsoft.com/office/drawing/2014/main" id="{D33937D5-C638-3BB0-869D-A8688CD5F481}"/>
              </a:ext>
            </a:extLst>
          </p:cNvPr>
          <p:cNvSpPr>
            <a:spLocks noGrp="1"/>
          </p:cNvSpPr>
          <p:nvPr>
            <p:ph type="body" sz="quarter" idx="11"/>
          </p:nvPr>
        </p:nvSpPr>
        <p:spPr/>
        <p:txBody>
          <a:bodyPr/>
          <a:lstStyle/>
          <a:p>
            <a:r>
              <a:rPr lang="en-US" dirty="0"/>
              <a:t>Transition to a higher tier by purchasing additional AppPoints</a:t>
            </a:r>
          </a:p>
          <a:p>
            <a:endParaRPr lang="en-US" dirty="0"/>
          </a:p>
          <a:p>
            <a:r>
              <a:rPr lang="en-US" dirty="0"/>
              <a:t>No migration required</a:t>
            </a:r>
          </a:p>
        </p:txBody>
      </p:sp>
      <p:sp>
        <p:nvSpPr>
          <p:cNvPr id="4" name="Text Placeholder 3">
            <a:extLst>
              <a:ext uri="{FF2B5EF4-FFF2-40B4-BE49-F238E27FC236}">
                <a16:creationId xmlns:a16="http://schemas.microsoft.com/office/drawing/2014/main" id="{7ECC5CA0-3F47-C54F-A6DC-251396C18E21}"/>
              </a:ext>
            </a:extLst>
          </p:cNvPr>
          <p:cNvSpPr>
            <a:spLocks noGrp="1"/>
          </p:cNvSpPr>
          <p:nvPr>
            <p:ph type="body" sz="quarter" idx="12"/>
          </p:nvPr>
        </p:nvSpPr>
        <p:spPr>
          <a:xfrm>
            <a:off x="6672465" y="2067133"/>
            <a:ext cx="4951413" cy="914400"/>
          </a:xfrm>
        </p:spPr>
        <p:txBody>
          <a:bodyPr/>
          <a:lstStyle/>
          <a:p>
            <a:r>
              <a:rPr lang="en-US" dirty="0"/>
              <a:t>Base Configuration</a:t>
            </a:r>
          </a:p>
          <a:p>
            <a:r>
              <a:rPr lang="en-US" sz="1600" dirty="0"/>
              <a:t>Maintenance Essentials</a:t>
            </a:r>
          </a:p>
        </p:txBody>
      </p:sp>
      <p:sp>
        <p:nvSpPr>
          <p:cNvPr id="10" name="Footer Placeholder 9">
            <a:extLst>
              <a:ext uri="{FF2B5EF4-FFF2-40B4-BE49-F238E27FC236}">
                <a16:creationId xmlns:a16="http://schemas.microsoft.com/office/drawing/2014/main" id="{69E6BC93-FC4E-5B2D-B515-1A64D065BCEF}"/>
              </a:ext>
            </a:extLst>
          </p:cNvPr>
          <p:cNvSpPr>
            <a:spLocks noGrp="1"/>
          </p:cNvSpPr>
          <p:nvPr>
            <p:ph type="ftr" sz="quarter" idx="18"/>
          </p:nvPr>
        </p:nvSpPr>
        <p:spPr/>
        <p:txBody>
          <a:bodyPr/>
          <a:lstStyle/>
          <a:p>
            <a:r>
              <a:rPr lang="en-US"/>
              <a:t>IBM Sustainability Software / © 2023 IBM Corporation</a:t>
            </a:r>
            <a:endParaRPr lang="en-US" dirty="0"/>
          </a:p>
        </p:txBody>
      </p:sp>
      <p:sp>
        <p:nvSpPr>
          <p:cNvPr id="11" name="Slide Number Placeholder 10">
            <a:extLst>
              <a:ext uri="{FF2B5EF4-FFF2-40B4-BE49-F238E27FC236}">
                <a16:creationId xmlns:a16="http://schemas.microsoft.com/office/drawing/2014/main" id="{6F41665D-1003-05D1-4BCE-D48FF177CC58}"/>
              </a:ext>
            </a:extLst>
          </p:cNvPr>
          <p:cNvSpPr>
            <a:spLocks noGrp="1"/>
          </p:cNvSpPr>
          <p:nvPr>
            <p:ph type="sldNum" sz="quarter" idx="4"/>
          </p:nvPr>
        </p:nvSpPr>
        <p:spPr/>
        <p:txBody>
          <a:bodyPr/>
          <a:lstStyle/>
          <a:p>
            <a:fld id="{86CB4B4D-7CA3-9044-876B-883B54F8677D}" type="slidenum">
              <a:rPr lang="en-US" smtClean="0"/>
              <a:pPr/>
              <a:t>11</a:t>
            </a:fld>
            <a:endParaRPr lang="en-US" dirty="0"/>
          </a:p>
        </p:txBody>
      </p:sp>
      <p:sp>
        <p:nvSpPr>
          <p:cNvPr id="12" name="Rectangle 11">
            <a:extLst>
              <a:ext uri="{FF2B5EF4-FFF2-40B4-BE49-F238E27FC236}">
                <a16:creationId xmlns:a16="http://schemas.microsoft.com/office/drawing/2014/main" id="{167BCB90-5D30-D6F2-60EC-1A8FEDDAB634}"/>
              </a:ext>
            </a:extLst>
          </p:cNvPr>
          <p:cNvSpPr/>
          <p:nvPr/>
        </p:nvSpPr>
        <p:spPr bwMode="auto">
          <a:xfrm>
            <a:off x="6672465" y="3112852"/>
            <a:ext cx="4951413" cy="73152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100 Base Install AppPoints</a:t>
            </a:r>
          </a:p>
        </p:txBody>
      </p:sp>
      <p:sp>
        <p:nvSpPr>
          <p:cNvPr id="13" name="Rectangle 12">
            <a:extLst>
              <a:ext uri="{FF2B5EF4-FFF2-40B4-BE49-F238E27FC236}">
                <a16:creationId xmlns:a16="http://schemas.microsoft.com/office/drawing/2014/main" id="{A8993514-D75D-60C9-07C6-75E736E8E4C9}"/>
              </a:ext>
            </a:extLst>
          </p:cNvPr>
          <p:cNvSpPr/>
          <p:nvPr/>
        </p:nvSpPr>
        <p:spPr bwMode="auto">
          <a:xfrm>
            <a:off x="6672465" y="4140738"/>
            <a:ext cx="4951413" cy="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tx1"/>
              </a:solidFill>
              <a:effectLst/>
              <a:latin typeface="+mn-lt"/>
            </a:endParaRPr>
          </a:p>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0 Application Install AppPoints</a:t>
            </a:r>
          </a:p>
        </p:txBody>
      </p:sp>
      <p:sp>
        <p:nvSpPr>
          <p:cNvPr id="14" name="Rectangle 13">
            <a:extLst>
              <a:ext uri="{FF2B5EF4-FFF2-40B4-BE49-F238E27FC236}">
                <a16:creationId xmlns:a16="http://schemas.microsoft.com/office/drawing/2014/main" id="{076674BB-5DD0-B5AA-EF87-7465203386F1}"/>
              </a:ext>
            </a:extLst>
          </p:cNvPr>
          <p:cNvSpPr/>
          <p:nvPr/>
        </p:nvSpPr>
        <p:spPr bwMode="auto">
          <a:xfrm>
            <a:off x="6672465" y="4546060"/>
            <a:ext cx="4951413" cy="36576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50 User AppPoints</a:t>
            </a:r>
          </a:p>
        </p:txBody>
      </p:sp>
      <p:grpSp>
        <p:nvGrpSpPr>
          <p:cNvPr id="7" name="Group 6">
            <a:extLst>
              <a:ext uri="{FF2B5EF4-FFF2-40B4-BE49-F238E27FC236}">
                <a16:creationId xmlns:a16="http://schemas.microsoft.com/office/drawing/2014/main" id="{05B145A5-A39B-4E42-A99B-3D9D4599862D}"/>
              </a:ext>
            </a:extLst>
          </p:cNvPr>
          <p:cNvGrpSpPr/>
          <p:nvPr/>
        </p:nvGrpSpPr>
        <p:grpSpPr>
          <a:xfrm>
            <a:off x="6672465" y="5317141"/>
            <a:ext cx="4951413" cy="1404674"/>
            <a:chOff x="6672465" y="5317141"/>
            <a:chExt cx="4951413" cy="1404674"/>
          </a:xfrm>
        </p:grpSpPr>
        <p:sp>
          <p:nvSpPr>
            <p:cNvPr id="15" name="Text Placeholder 3">
              <a:extLst>
                <a:ext uri="{FF2B5EF4-FFF2-40B4-BE49-F238E27FC236}">
                  <a16:creationId xmlns:a16="http://schemas.microsoft.com/office/drawing/2014/main" id="{E93ED7A2-E482-48C4-4614-CEE094E8D9B8}"/>
                </a:ext>
              </a:extLst>
            </p:cNvPr>
            <p:cNvSpPr txBox="1">
              <a:spLocks/>
            </p:cNvSpPr>
            <p:nvPr/>
          </p:nvSpPr>
          <p:spPr>
            <a:xfrm>
              <a:off x="6672465" y="5317141"/>
              <a:ext cx="495141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err="1"/>
                <a:t>Add’l</a:t>
              </a:r>
              <a:r>
                <a:rPr lang="en-US" kern="0" dirty="0"/>
                <a:t> Options</a:t>
              </a:r>
            </a:p>
            <a:p>
              <a:r>
                <a:rPr lang="en-US" sz="1600" kern="0" dirty="0"/>
                <a:t>Maintenance Essentials</a:t>
              </a:r>
            </a:p>
          </p:txBody>
        </p:sp>
        <p:sp>
          <p:nvSpPr>
            <p:cNvPr id="16" name="Rectangle 15">
              <a:extLst>
                <a:ext uri="{FF2B5EF4-FFF2-40B4-BE49-F238E27FC236}">
                  <a16:creationId xmlns:a16="http://schemas.microsoft.com/office/drawing/2014/main" id="{01E12DD5-3C94-A2F4-4376-94E3FEBA86F5}"/>
                </a:ext>
              </a:extLst>
            </p:cNvPr>
            <p:cNvSpPr/>
            <p:nvPr/>
          </p:nvSpPr>
          <p:spPr bwMode="auto">
            <a:xfrm>
              <a:off x="6672465" y="6356055"/>
              <a:ext cx="4951413" cy="36576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1 </a:t>
              </a:r>
              <a:r>
                <a:rPr lang="en-US" sz="1400" dirty="0" err="1">
                  <a:solidFill>
                    <a:schemeClr val="tx1"/>
                  </a:solidFill>
                </a:rPr>
                <a:t>Add’l</a:t>
              </a:r>
              <a:r>
                <a:rPr lang="en-US" sz="1400" dirty="0">
                  <a:solidFill>
                    <a:schemeClr val="tx1"/>
                  </a:solidFill>
                </a:rPr>
                <a:t> Environment: </a:t>
              </a:r>
              <a:r>
                <a:rPr kumimoji="0" lang="en-US" sz="1400" b="0" i="0" u="none" strike="noStrike" cap="none" normalizeH="0" baseline="0" dirty="0">
                  <a:ln>
                    <a:noFill/>
                  </a:ln>
                  <a:solidFill>
                    <a:schemeClr val="tx1"/>
                  </a:solidFill>
                  <a:effectLst/>
                  <a:latin typeface="+mn-lt"/>
                </a:rPr>
                <a:t>50 AppPoints</a:t>
              </a:r>
            </a:p>
          </p:txBody>
        </p:sp>
      </p:grpSp>
      <p:grpSp>
        <p:nvGrpSpPr>
          <p:cNvPr id="8" name="Group 7">
            <a:extLst>
              <a:ext uri="{FF2B5EF4-FFF2-40B4-BE49-F238E27FC236}">
                <a16:creationId xmlns:a16="http://schemas.microsoft.com/office/drawing/2014/main" id="{DE64C618-C026-927D-8693-9C515660B4A8}"/>
              </a:ext>
            </a:extLst>
          </p:cNvPr>
          <p:cNvGrpSpPr/>
          <p:nvPr/>
        </p:nvGrpSpPr>
        <p:grpSpPr>
          <a:xfrm>
            <a:off x="12754103" y="6309359"/>
            <a:ext cx="4956048" cy="3262639"/>
            <a:chOff x="12754103" y="6309359"/>
            <a:chExt cx="4956048" cy="3262639"/>
          </a:xfrm>
        </p:grpSpPr>
        <p:sp>
          <p:nvSpPr>
            <p:cNvPr id="22" name="Text Placeholder 3">
              <a:extLst>
                <a:ext uri="{FF2B5EF4-FFF2-40B4-BE49-F238E27FC236}">
                  <a16:creationId xmlns:a16="http://schemas.microsoft.com/office/drawing/2014/main" id="{F26DE715-8BEC-47B1-10D1-89430732B7C6}"/>
                </a:ext>
              </a:extLst>
            </p:cNvPr>
            <p:cNvSpPr txBox="1">
              <a:spLocks/>
            </p:cNvSpPr>
            <p:nvPr/>
          </p:nvSpPr>
          <p:spPr>
            <a:xfrm>
              <a:off x="12754104" y="6309359"/>
              <a:ext cx="495141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err="1"/>
                <a:t>Add’l</a:t>
              </a:r>
              <a:r>
                <a:rPr lang="en-US" kern="0" dirty="0"/>
                <a:t> Options</a:t>
              </a:r>
            </a:p>
            <a:p>
              <a:r>
                <a:rPr lang="en-US" sz="1600" kern="0" dirty="0"/>
                <a:t>Manage</a:t>
              </a:r>
            </a:p>
          </p:txBody>
        </p:sp>
        <p:sp>
          <p:nvSpPr>
            <p:cNvPr id="23" name="Rectangle 22">
              <a:extLst>
                <a:ext uri="{FF2B5EF4-FFF2-40B4-BE49-F238E27FC236}">
                  <a16:creationId xmlns:a16="http://schemas.microsoft.com/office/drawing/2014/main" id="{DA5798EB-C2B4-6239-45DC-5BC818E3D219}"/>
                </a:ext>
              </a:extLst>
            </p:cNvPr>
            <p:cNvSpPr/>
            <p:nvPr/>
          </p:nvSpPr>
          <p:spPr bwMode="auto">
            <a:xfrm>
              <a:off x="12754104" y="7348273"/>
              <a:ext cx="4951413" cy="512064"/>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Each </a:t>
              </a:r>
              <a:r>
                <a:rPr lang="en-US" sz="1400" dirty="0" err="1">
                  <a:solidFill>
                    <a:schemeClr val="tx1"/>
                  </a:solidFill>
                </a:rPr>
                <a:t>Add’l</a:t>
              </a:r>
              <a:r>
                <a:rPr lang="en-US" sz="1400" dirty="0">
                  <a:solidFill>
                    <a:schemeClr val="tx1"/>
                  </a:solidFill>
                </a:rPr>
                <a:t> Non-Production Environment: </a:t>
              </a:r>
              <a:r>
                <a:rPr kumimoji="0" lang="en-US" sz="1400" b="0" i="0" u="none" strike="noStrike" cap="none" normalizeH="0" baseline="0" dirty="0">
                  <a:ln>
                    <a:noFill/>
                  </a:ln>
                  <a:solidFill>
                    <a:schemeClr val="tx1"/>
                  </a:solidFill>
                  <a:effectLst/>
                  <a:latin typeface="+mn-lt"/>
                </a:rPr>
                <a:t>70 AppPoints</a:t>
              </a:r>
            </a:p>
          </p:txBody>
        </p:sp>
        <p:sp>
          <p:nvSpPr>
            <p:cNvPr id="24" name="Rectangle 23">
              <a:extLst>
                <a:ext uri="{FF2B5EF4-FFF2-40B4-BE49-F238E27FC236}">
                  <a16:creationId xmlns:a16="http://schemas.microsoft.com/office/drawing/2014/main" id="{19CDAE49-0BE6-62EA-174C-72F9D86E0F36}"/>
                </a:ext>
              </a:extLst>
            </p:cNvPr>
            <p:cNvSpPr/>
            <p:nvPr/>
          </p:nvSpPr>
          <p:spPr bwMode="auto">
            <a:xfrm>
              <a:off x="12754103" y="8064858"/>
              <a:ext cx="4956048" cy="36576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Production Database Replica: </a:t>
              </a:r>
              <a:r>
                <a:rPr kumimoji="0" lang="en-US" sz="1400" b="0" i="0" u="none" strike="noStrike" cap="none" normalizeH="0" baseline="0" dirty="0">
                  <a:ln>
                    <a:noFill/>
                  </a:ln>
                  <a:solidFill>
                    <a:schemeClr val="tx1"/>
                  </a:solidFill>
                  <a:effectLst/>
                  <a:latin typeface="+mn-lt"/>
                </a:rPr>
                <a:t>50 AppPoints</a:t>
              </a:r>
            </a:p>
          </p:txBody>
        </p:sp>
        <p:sp>
          <p:nvSpPr>
            <p:cNvPr id="41" name="Rectangle 40">
              <a:extLst>
                <a:ext uri="{FF2B5EF4-FFF2-40B4-BE49-F238E27FC236}">
                  <a16:creationId xmlns:a16="http://schemas.microsoft.com/office/drawing/2014/main" id="{9BA9E59F-567B-959E-B595-CEB402807E26}"/>
                </a:ext>
              </a:extLst>
            </p:cNvPr>
            <p:cNvSpPr/>
            <p:nvPr/>
          </p:nvSpPr>
          <p:spPr bwMode="auto">
            <a:xfrm>
              <a:off x="12754103" y="8625813"/>
              <a:ext cx="4956048" cy="36576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Optimizer: </a:t>
              </a:r>
              <a:r>
                <a:rPr kumimoji="0" lang="en-US" sz="1400" b="0" i="0" u="none" strike="noStrike" cap="none" normalizeH="0" baseline="0" dirty="0">
                  <a:ln>
                    <a:noFill/>
                  </a:ln>
                  <a:solidFill>
                    <a:schemeClr val="tx1"/>
                  </a:solidFill>
                  <a:effectLst/>
                  <a:latin typeface="+mn-lt"/>
                </a:rPr>
                <a:t>50 AppPoints</a:t>
              </a:r>
            </a:p>
          </p:txBody>
        </p:sp>
        <p:sp>
          <p:nvSpPr>
            <p:cNvPr id="42" name="Rectangle 41">
              <a:extLst>
                <a:ext uri="{FF2B5EF4-FFF2-40B4-BE49-F238E27FC236}">
                  <a16:creationId xmlns:a16="http://schemas.microsoft.com/office/drawing/2014/main" id="{F84996AC-676E-EFA0-FD54-DAAC0139E6F2}"/>
                </a:ext>
              </a:extLst>
            </p:cNvPr>
            <p:cNvSpPr/>
            <p:nvPr/>
          </p:nvSpPr>
          <p:spPr bwMode="auto">
            <a:xfrm>
              <a:off x="12754103" y="9206238"/>
              <a:ext cx="4956048" cy="36576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Allow Listing: </a:t>
              </a:r>
              <a:r>
                <a:rPr kumimoji="0" lang="en-US" sz="1400" b="0" i="0" u="none" strike="noStrike" cap="none" normalizeH="0" baseline="0" dirty="0">
                  <a:ln>
                    <a:noFill/>
                  </a:ln>
                  <a:solidFill>
                    <a:schemeClr val="tx1"/>
                  </a:solidFill>
                  <a:effectLst/>
                  <a:latin typeface="+mn-lt"/>
                </a:rPr>
                <a:t>50 AppPoints</a:t>
              </a:r>
              <a:r>
                <a:rPr kumimoji="0" lang="en-US" sz="1400" b="0" i="0" u="none" strike="noStrike" cap="none" normalizeH="0" baseline="30000" dirty="0">
                  <a:ln>
                    <a:noFill/>
                  </a:ln>
                  <a:solidFill>
                    <a:schemeClr val="tx1"/>
                  </a:solidFill>
                  <a:effectLst/>
                  <a:latin typeface="+mn-lt"/>
                </a:rPr>
                <a:t>2</a:t>
              </a:r>
            </a:p>
          </p:txBody>
        </p:sp>
      </p:grpSp>
      <p:grpSp>
        <p:nvGrpSpPr>
          <p:cNvPr id="17" name="Group 16">
            <a:extLst>
              <a:ext uri="{FF2B5EF4-FFF2-40B4-BE49-F238E27FC236}">
                <a16:creationId xmlns:a16="http://schemas.microsoft.com/office/drawing/2014/main" id="{A5D673F6-400D-1229-79BD-AD561C702F64}"/>
              </a:ext>
            </a:extLst>
          </p:cNvPr>
          <p:cNvGrpSpPr/>
          <p:nvPr/>
        </p:nvGrpSpPr>
        <p:grpSpPr>
          <a:xfrm>
            <a:off x="18840376" y="7671226"/>
            <a:ext cx="4956048" cy="4706873"/>
            <a:chOff x="18840376" y="7671226"/>
            <a:chExt cx="4956048" cy="4706873"/>
          </a:xfrm>
        </p:grpSpPr>
        <p:sp>
          <p:nvSpPr>
            <p:cNvPr id="49" name="Text Placeholder 3">
              <a:extLst>
                <a:ext uri="{FF2B5EF4-FFF2-40B4-BE49-F238E27FC236}">
                  <a16:creationId xmlns:a16="http://schemas.microsoft.com/office/drawing/2014/main" id="{6D865ECF-198C-1E09-8EE5-F4DBDF22365A}"/>
                </a:ext>
              </a:extLst>
            </p:cNvPr>
            <p:cNvSpPr txBox="1">
              <a:spLocks/>
            </p:cNvSpPr>
            <p:nvPr/>
          </p:nvSpPr>
          <p:spPr>
            <a:xfrm>
              <a:off x="18842694" y="7671226"/>
              <a:ext cx="495141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err="1"/>
                <a:t>Add’l</a:t>
              </a:r>
              <a:r>
                <a:rPr lang="en-US" kern="0" dirty="0"/>
                <a:t> Options</a:t>
              </a:r>
            </a:p>
            <a:p>
              <a:r>
                <a:rPr lang="en-US" sz="1600" kern="0" dirty="0"/>
                <a:t>Manage</a:t>
              </a:r>
            </a:p>
          </p:txBody>
        </p:sp>
        <p:sp>
          <p:nvSpPr>
            <p:cNvPr id="50" name="Rectangle 49">
              <a:extLst>
                <a:ext uri="{FF2B5EF4-FFF2-40B4-BE49-F238E27FC236}">
                  <a16:creationId xmlns:a16="http://schemas.microsoft.com/office/drawing/2014/main" id="{E1CF2089-18FC-3287-ACA4-3A376B791949}"/>
                </a:ext>
              </a:extLst>
            </p:cNvPr>
            <p:cNvSpPr/>
            <p:nvPr/>
          </p:nvSpPr>
          <p:spPr bwMode="auto">
            <a:xfrm>
              <a:off x="18842694" y="8710140"/>
              <a:ext cx="4951413" cy="877824"/>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Each </a:t>
              </a:r>
              <a:r>
                <a:rPr lang="en-US" sz="1400" dirty="0" err="1">
                  <a:solidFill>
                    <a:schemeClr val="tx1"/>
                  </a:solidFill>
                </a:rPr>
                <a:t>Add’l</a:t>
              </a:r>
              <a:r>
                <a:rPr lang="en-US" sz="1400" dirty="0">
                  <a:solidFill>
                    <a:schemeClr val="tx1"/>
                  </a:solidFill>
                </a:rPr>
                <a:t> Non-Production Environment: </a:t>
              </a:r>
              <a:r>
                <a:rPr kumimoji="0" lang="en-US" sz="1400" b="0" i="0" u="none" strike="noStrike" cap="none" normalizeH="0" baseline="0" dirty="0">
                  <a:ln>
                    <a:noFill/>
                  </a:ln>
                  <a:solidFill>
                    <a:schemeClr val="tx1"/>
                  </a:solidFill>
                  <a:effectLst/>
                  <a:latin typeface="+mn-lt"/>
                </a:rPr>
                <a:t>120 AppPoints</a:t>
              </a:r>
            </a:p>
          </p:txBody>
        </p:sp>
        <p:sp>
          <p:nvSpPr>
            <p:cNvPr id="51" name="Rectangle 50">
              <a:extLst>
                <a:ext uri="{FF2B5EF4-FFF2-40B4-BE49-F238E27FC236}">
                  <a16:creationId xmlns:a16="http://schemas.microsoft.com/office/drawing/2014/main" id="{A6C30D9F-EDA4-182E-6BFE-3BBCC1BC4742}"/>
                </a:ext>
              </a:extLst>
            </p:cNvPr>
            <p:cNvSpPr/>
            <p:nvPr/>
          </p:nvSpPr>
          <p:spPr bwMode="auto">
            <a:xfrm>
              <a:off x="18840376" y="9796370"/>
              <a:ext cx="4956048" cy="621792"/>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Production Database Replica: </a:t>
              </a:r>
              <a:r>
                <a:rPr kumimoji="0" lang="en-US" sz="1400" b="0" i="0" u="none" strike="noStrike" cap="none" normalizeH="0" baseline="0" dirty="0">
                  <a:ln>
                    <a:noFill/>
                  </a:ln>
                  <a:solidFill>
                    <a:schemeClr val="tx1"/>
                  </a:solidFill>
                  <a:effectLst/>
                  <a:latin typeface="+mn-lt"/>
                </a:rPr>
                <a:t>85 AppPoints</a:t>
              </a:r>
            </a:p>
          </p:txBody>
        </p:sp>
        <p:sp>
          <p:nvSpPr>
            <p:cNvPr id="52" name="Rectangle 51">
              <a:extLst>
                <a:ext uri="{FF2B5EF4-FFF2-40B4-BE49-F238E27FC236}">
                  <a16:creationId xmlns:a16="http://schemas.microsoft.com/office/drawing/2014/main" id="{FC55D6C1-173A-BD0F-DB56-F5AC4DB17378}"/>
                </a:ext>
              </a:extLst>
            </p:cNvPr>
            <p:cNvSpPr/>
            <p:nvPr/>
          </p:nvSpPr>
          <p:spPr bwMode="auto">
            <a:xfrm>
              <a:off x="18840376" y="10629698"/>
              <a:ext cx="4956048" cy="36576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Reduced RPO / RTO: </a:t>
              </a:r>
              <a:r>
                <a:rPr kumimoji="0" lang="en-US" sz="1400" b="0" i="0" u="none" strike="noStrike" cap="none" normalizeH="0" baseline="0" dirty="0">
                  <a:ln>
                    <a:noFill/>
                  </a:ln>
                  <a:solidFill>
                    <a:schemeClr val="tx1"/>
                  </a:solidFill>
                  <a:effectLst/>
                  <a:latin typeface="+mn-lt"/>
                </a:rPr>
                <a:t>TBD AppPoints</a:t>
              </a:r>
            </a:p>
          </p:txBody>
        </p:sp>
        <p:sp>
          <p:nvSpPr>
            <p:cNvPr id="53" name="Rectangle 52">
              <a:extLst>
                <a:ext uri="{FF2B5EF4-FFF2-40B4-BE49-F238E27FC236}">
                  <a16:creationId xmlns:a16="http://schemas.microsoft.com/office/drawing/2014/main" id="{1F8D7D3E-15DD-A22B-C89B-03361B430B45}"/>
                </a:ext>
              </a:extLst>
            </p:cNvPr>
            <p:cNvSpPr/>
            <p:nvPr/>
          </p:nvSpPr>
          <p:spPr bwMode="auto">
            <a:xfrm>
              <a:off x="18840376" y="11210123"/>
              <a:ext cx="4956048" cy="36576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Extended Data Retention Periods: </a:t>
              </a:r>
              <a:r>
                <a:rPr kumimoji="0" lang="en-US" sz="1400" b="0" i="0" u="none" strike="noStrike" cap="none" normalizeH="0" baseline="0" dirty="0">
                  <a:ln>
                    <a:noFill/>
                  </a:ln>
                  <a:solidFill>
                    <a:schemeClr val="tx1"/>
                  </a:solidFill>
                  <a:effectLst/>
                  <a:latin typeface="+mn-lt"/>
                </a:rPr>
                <a:t>TBD AppPoints</a:t>
              </a:r>
            </a:p>
          </p:txBody>
        </p:sp>
        <p:grpSp>
          <p:nvGrpSpPr>
            <p:cNvPr id="84" name="Group 83">
              <a:extLst>
                <a:ext uri="{FF2B5EF4-FFF2-40B4-BE49-F238E27FC236}">
                  <a16:creationId xmlns:a16="http://schemas.microsoft.com/office/drawing/2014/main" id="{5FC6A1A8-3930-79C6-76DF-4ADF055B6A09}"/>
                </a:ext>
              </a:extLst>
            </p:cNvPr>
            <p:cNvGrpSpPr/>
            <p:nvPr/>
          </p:nvGrpSpPr>
          <p:grpSpPr>
            <a:xfrm>
              <a:off x="21281824" y="11883417"/>
              <a:ext cx="73152" cy="494682"/>
              <a:chOff x="21300332" y="11883417"/>
              <a:chExt cx="73152" cy="494682"/>
            </a:xfrm>
          </p:grpSpPr>
          <p:sp>
            <p:nvSpPr>
              <p:cNvPr id="79" name="Oval 78">
                <a:extLst>
                  <a:ext uri="{FF2B5EF4-FFF2-40B4-BE49-F238E27FC236}">
                    <a16:creationId xmlns:a16="http://schemas.microsoft.com/office/drawing/2014/main" id="{38778A25-35F7-498C-81FC-905F6E3E48FC}"/>
                  </a:ext>
                </a:extLst>
              </p:cNvPr>
              <p:cNvSpPr/>
              <p:nvPr/>
            </p:nvSpPr>
            <p:spPr bwMode="auto">
              <a:xfrm>
                <a:off x="21300332" y="11883417"/>
                <a:ext cx="73152" cy="73152"/>
              </a:xfrm>
              <a:prstGeom prst="ellipse">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0" name="Oval 79">
                <a:extLst>
                  <a:ext uri="{FF2B5EF4-FFF2-40B4-BE49-F238E27FC236}">
                    <a16:creationId xmlns:a16="http://schemas.microsoft.com/office/drawing/2014/main" id="{5F32A0E0-C661-A26E-61FF-376BBBFE3966}"/>
                  </a:ext>
                </a:extLst>
              </p:cNvPr>
              <p:cNvSpPr/>
              <p:nvPr/>
            </p:nvSpPr>
            <p:spPr bwMode="auto">
              <a:xfrm>
                <a:off x="21300332" y="12094182"/>
                <a:ext cx="73152" cy="73152"/>
              </a:xfrm>
              <a:prstGeom prst="ellipse">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1" name="Oval 80">
                <a:extLst>
                  <a:ext uri="{FF2B5EF4-FFF2-40B4-BE49-F238E27FC236}">
                    <a16:creationId xmlns:a16="http://schemas.microsoft.com/office/drawing/2014/main" id="{3BA9B4A2-7C60-51AD-CE6B-FD4D5FD00031}"/>
                  </a:ext>
                </a:extLst>
              </p:cNvPr>
              <p:cNvSpPr/>
              <p:nvPr/>
            </p:nvSpPr>
            <p:spPr bwMode="auto">
              <a:xfrm>
                <a:off x="21300332" y="12304947"/>
                <a:ext cx="73152" cy="73152"/>
              </a:xfrm>
              <a:prstGeom prst="ellipse">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sp>
        <p:nvSpPr>
          <p:cNvPr id="85" name="Text Placeholder 3">
            <a:extLst>
              <a:ext uri="{FF2B5EF4-FFF2-40B4-BE49-F238E27FC236}">
                <a16:creationId xmlns:a16="http://schemas.microsoft.com/office/drawing/2014/main" id="{717C1B11-F28B-CE22-7ADD-66409B956EF4}"/>
              </a:ext>
            </a:extLst>
          </p:cNvPr>
          <p:cNvSpPr txBox="1">
            <a:spLocks/>
          </p:cNvSpPr>
          <p:nvPr/>
        </p:nvSpPr>
        <p:spPr>
          <a:xfrm>
            <a:off x="6672465" y="576072"/>
            <a:ext cx="495141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kern="0" dirty="0"/>
              <a:t>Essentials – 150 </a:t>
            </a:r>
            <a:r>
              <a:rPr lang="en-US" sz="3600" kern="0" dirty="0" err="1"/>
              <a:t>AppPts</a:t>
            </a:r>
            <a:endParaRPr lang="en-US" sz="3600" kern="0" dirty="0"/>
          </a:p>
        </p:txBody>
      </p:sp>
      <p:grpSp>
        <p:nvGrpSpPr>
          <p:cNvPr id="9" name="Group 8">
            <a:extLst>
              <a:ext uri="{FF2B5EF4-FFF2-40B4-BE49-F238E27FC236}">
                <a16:creationId xmlns:a16="http://schemas.microsoft.com/office/drawing/2014/main" id="{82F5A6EA-5CDF-3BB6-1AB4-AADA7D21A869}"/>
              </a:ext>
            </a:extLst>
          </p:cNvPr>
          <p:cNvGrpSpPr/>
          <p:nvPr/>
        </p:nvGrpSpPr>
        <p:grpSpPr>
          <a:xfrm>
            <a:off x="11623878" y="573289"/>
            <a:ext cx="6108823" cy="5330751"/>
            <a:chOff x="11623878" y="573289"/>
            <a:chExt cx="6108823" cy="5330751"/>
          </a:xfrm>
        </p:grpSpPr>
        <p:sp>
          <p:nvSpPr>
            <p:cNvPr id="18" name="Text Placeholder 3">
              <a:extLst>
                <a:ext uri="{FF2B5EF4-FFF2-40B4-BE49-F238E27FC236}">
                  <a16:creationId xmlns:a16="http://schemas.microsoft.com/office/drawing/2014/main" id="{0C6CE91A-910A-C8C9-459D-F18A90FC91EF}"/>
                </a:ext>
              </a:extLst>
            </p:cNvPr>
            <p:cNvSpPr txBox="1">
              <a:spLocks/>
            </p:cNvSpPr>
            <p:nvPr/>
          </p:nvSpPr>
          <p:spPr>
            <a:xfrm>
              <a:off x="12754104" y="2067133"/>
              <a:ext cx="495141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t>Base Configuration</a:t>
              </a:r>
            </a:p>
            <a:p>
              <a:r>
                <a:rPr lang="en-US" sz="1600" kern="0" dirty="0"/>
                <a:t>Manage</a:t>
              </a:r>
            </a:p>
          </p:txBody>
        </p:sp>
        <p:sp>
          <p:nvSpPr>
            <p:cNvPr id="19" name="Rectangle 18">
              <a:extLst>
                <a:ext uri="{FF2B5EF4-FFF2-40B4-BE49-F238E27FC236}">
                  <a16:creationId xmlns:a16="http://schemas.microsoft.com/office/drawing/2014/main" id="{CBB42130-5661-BD96-E8BC-128FFAF92C01}"/>
                </a:ext>
              </a:extLst>
            </p:cNvPr>
            <p:cNvSpPr/>
            <p:nvPr/>
          </p:nvSpPr>
          <p:spPr bwMode="auto">
            <a:xfrm>
              <a:off x="12754104" y="3112852"/>
              <a:ext cx="4951413" cy="73152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100 Base Install AppPoints</a:t>
              </a:r>
            </a:p>
          </p:txBody>
        </p:sp>
        <p:sp>
          <p:nvSpPr>
            <p:cNvPr id="21" name="Rectangle 20">
              <a:extLst>
                <a:ext uri="{FF2B5EF4-FFF2-40B4-BE49-F238E27FC236}">
                  <a16:creationId xmlns:a16="http://schemas.microsoft.com/office/drawing/2014/main" id="{AB10C102-B8F2-4582-CBA7-4707A6AD748A}"/>
                </a:ext>
              </a:extLst>
            </p:cNvPr>
            <p:cNvSpPr/>
            <p:nvPr/>
          </p:nvSpPr>
          <p:spPr bwMode="auto">
            <a:xfrm>
              <a:off x="12754104" y="5538280"/>
              <a:ext cx="4951413" cy="36576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50 User AppPoints (Minimum)</a:t>
              </a:r>
            </a:p>
          </p:txBody>
        </p:sp>
        <p:cxnSp>
          <p:nvCxnSpPr>
            <p:cNvPr id="58" name="Straight Arrow Connector 57">
              <a:extLst>
                <a:ext uri="{FF2B5EF4-FFF2-40B4-BE49-F238E27FC236}">
                  <a16:creationId xmlns:a16="http://schemas.microsoft.com/office/drawing/2014/main" id="{B00FFC8B-9AD8-6032-17C8-42489847C609}"/>
                </a:ext>
              </a:extLst>
            </p:cNvPr>
            <p:cNvCxnSpPr>
              <a:cxnSpLocks/>
              <a:stCxn id="13" idx="3"/>
              <a:endCxn id="20" idx="1"/>
            </p:cNvCxnSpPr>
            <p:nvPr/>
          </p:nvCxnSpPr>
          <p:spPr bwMode="auto">
            <a:xfrm>
              <a:off x="11623878" y="4140739"/>
              <a:ext cx="1130226" cy="548634"/>
            </a:xfrm>
            <a:prstGeom prst="straightConnector1">
              <a:avLst/>
            </a:prstGeom>
            <a:ln w="38100">
              <a:solidFill>
                <a:schemeClr val="accent1">
                  <a:lumMod val="5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08BD86AA-8CEE-D1F8-33C1-537D743E297B}"/>
                </a:ext>
              </a:extLst>
            </p:cNvPr>
            <p:cNvSpPr/>
            <p:nvPr/>
          </p:nvSpPr>
          <p:spPr bwMode="auto">
            <a:xfrm>
              <a:off x="12754104" y="4140733"/>
              <a:ext cx="4951413" cy="109728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150 Application Install AppPoints</a:t>
              </a:r>
            </a:p>
          </p:txBody>
        </p:sp>
        <p:sp>
          <p:nvSpPr>
            <p:cNvPr id="86" name="Text Placeholder 3">
              <a:extLst>
                <a:ext uri="{FF2B5EF4-FFF2-40B4-BE49-F238E27FC236}">
                  <a16:creationId xmlns:a16="http://schemas.microsoft.com/office/drawing/2014/main" id="{3909A3D8-0CD6-42C2-B155-D917FA064457}"/>
                </a:ext>
              </a:extLst>
            </p:cNvPr>
            <p:cNvSpPr txBox="1">
              <a:spLocks/>
            </p:cNvSpPr>
            <p:nvPr/>
          </p:nvSpPr>
          <p:spPr>
            <a:xfrm>
              <a:off x="12781288" y="573289"/>
              <a:ext cx="495141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kern="0" dirty="0"/>
                <a:t>Standard – 300 </a:t>
              </a:r>
              <a:r>
                <a:rPr lang="en-US" sz="3600" kern="0" dirty="0" err="1"/>
                <a:t>AppPts</a:t>
              </a:r>
              <a:endParaRPr lang="en-US" sz="3600" kern="0" dirty="0"/>
            </a:p>
          </p:txBody>
        </p:sp>
      </p:grpSp>
      <p:grpSp>
        <p:nvGrpSpPr>
          <p:cNvPr id="25" name="Group 24">
            <a:extLst>
              <a:ext uri="{FF2B5EF4-FFF2-40B4-BE49-F238E27FC236}">
                <a16:creationId xmlns:a16="http://schemas.microsoft.com/office/drawing/2014/main" id="{6ED221DA-AD40-B044-43C0-9E42B9DB959F}"/>
              </a:ext>
            </a:extLst>
          </p:cNvPr>
          <p:cNvGrpSpPr/>
          <p:nvPr/>
        </p:nvGrpSpPr>
        <p:grpSpPr>
          <a:xfrm>
            <a:off x="17705517" y="573903"/>
            <a:ext cx="6125165" cy="6692004"/>
            <a:chOff x="17705517" y="573903"/>
            <a:chExt cx="6125165" cy="6692004"/>
          </a:xfrm>
        </p:grpSpPr>
        <p:cxnSp>
          <p:nvCxnSpPr>
            <p:cNvPr id="60" name="Straight Arrow Connector 59">
              <a:extLst>
                <a:ext uri="{FF2B5EF4-FFF2-40B4-BE49-F238E27FC236}">
                  <a16:creationId xmlns:a16="http://schemas.microsoft.com/office/drawing/2014/main" id="{C090CBA2-14D2-7A47-F15E-B7CCEE894B2B}"/>
                </a:ext>
              </a:extLst>
            </p:cNvPr>
            <p:cNvCxnSpPr>
              <a:cxnSpLocks/>
              <a:stCxn id="20" idx="3"/>
              <a:endCxn id="47" idx="1"/>
            </p:cNvCxnSpPr>
            <p:nvPr/>
          </p:nvCxnSpPr>
          <p:spPr bwMode="auto">
            <a:xfrm>
              <a:off x="17705517" y="4689373"/>
              <a:ext cx="1134860" cy="731520"/>
            </a:xfrm>
            <a:prstGeom prst="straightConnector1">
              <a:avLst/>
            </a:prstGeom>
            <a:ln w="38100">
              <a:solidFill>
                <a:schemeClr val="accent1">
                  <a:lumMod val="50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5" name="Text Placeholder 3">
              <a:extLst>
                <a:ext uri="{FF2B5EF4-FFF2-40B4-BE49-F238E27FC236}">
                  <a16:creationId xmlns:a16="http://schemas.microsoft.com/office/drawing/2014/main" id="{4C198B7F-7397-548D-3EBE-66A602EC827F}"/>
                </a:ext>
              </a:extLst>
            </p:cNvPr>
            <p:cNvSpPr txBox="1">
              <a:spLocks/>
            </p:cNvSpPr>
            <p:nvPr/>
          </p:nvSpPr>
          <p:spPr>
            <a:xfrm>
              <a:off x="18840377" y="2067133"/>
              <a:ext cx="495141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kern="0" dirty="0"/>
                <a:t>Base Configuration</a:t>
              </a:r>
            </a:p>
            <a:p>
              <a:r>
                <a:rPr lang="en-US" sz="1600" kern="0" dirty="0"/>
                <a:t>Manage</a:t>
              </a:r>
            </a:p>
          </p:txBody>
        </p:sp>
        <p:sp>
          <p:nvSpPr>
            <p:cNvPr id="46" name="Rectangle 45">
              <a:extLst>
                <a:ext uri="{FF2B5EF4-FFF2-40B4-BE49-F238E27FC236}">
                  <a16:creationId xmlns:a16="http://schemas.microsoft.com/office/drawing/2014/main" id="{D86BE95C-AA53-0F33-88FB-13D034DD5BB6}"/>
                </a:ext>
              </a:extLst>
            </p:cNvPr>
            <p:cNvSpPr/>
            <p:nvPr/>
          </p:nvSpPr>
          <p:spPr bwMode="auto">
            <a:xfrm>
              <a:off x="18840377" y="3112852"/>
              <a:ext cx="4951413" cy="73152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100 Base Install AppPoints</a:t>
              </a:r>
            </a:p>
          </p:txBody>
        </p:sp>
        <p:sp>
          <p:nvSpPr>
            <p:cNvPr id="47" name="Rectangle 46">
              <a:extLst>
                <a:ext uri="{FF2B5EF4-FFF2-40B4-BE49-F238E27FC236}">
                  <a16:creationId xmlns:a16="http://schemas.microsoft.com/office/drawing/2014/main" id="{7BC99D33-BB1C-30B8-E953-29F20EAE99DC}"/>
                </a:ext>
              </a:extLst>
            </p:cNvPr>
            <p:cNvSpPr/>
            <p:nvPr/>
          </p:nvSpPr>
          <p:spPr bwMode="auto">
            <a:xfrm>
              <a:off x="18840377" y="4140733"/>
              <a:ext cx="4951413" cy="256032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350 Application Install AppPoints</a:t>
              </a:r>
            </a:p>
          </p:txBody>
        </p:sp>
        <p:sp>
          <p:nvSpPr>
            <p:cNvPr id="48" name="Rectangle 47">
              <a:extLst>
                <a:ext uri="{FF2B5EF4-FFF2-40B4-BE49-F238E27FC236}">
                  <a16:creationId xmlns:a16="http://schemas.microsoft.com/office/drawing/2014/main" id="{B88BD3CA-E231-AE6C-EE33-229A988CE693}"/>
                </a:ext>
              </a:extLst>
            </p:cNvPr>
            <p:cNvSpPr/>
            <p:nvPr/>
          </p:nvSpPr>
          <p:spPr bwMode="auto">
            <a:xfrm>
              <a:off x="18840377" y="6900147"/>
              <a:ext cx="4951413" cy="365760"/>
            </a:xfrm>
            <a:prstGeom prst="rect">
              <a:avLst/>
            </a:prstGeom>
            <a:solidFill>
              <a:srgbClr val="E5F6FF"/>
            </a:solidFill>
            <a:ln w="19050">
              <a:solidFill>
                <a:schemeClr val="bg1">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50 User AppPoints (Minimum)</a:t>
              </a:r>
            </a:p>
          </p:txBody>
        </p:sp>
        <p:sp>
          <p:nvSpPr>
            <p:cNvPr id="87" name="Text Placeholder 3">
              <a:extLst>
                <a:ext uri="{FF2B5EF4-FFF2-40B4-BE49-F238E27FC236}">
                  <a16:creationId xmlns:a16="http://schemas.microsoft.com/office/drawing/2014/main" id="{CF5EC78E-7042-66BB-9B38-D0AACD75A525}"/>
                </a:ext>
              </a:extLst>
            </p:cNvPr>
            <p:cNvSpPr txBox="1">
              <a:spLocks/>
            </p:cNvSpPr>
            <p:nvPr/>
          </p:nvSpPr>
          <p:spPr>
            <a:xfrm>
              <a:off x="18879269" y="573903"/>
              <a:ext cx="495141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19456"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438912"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658368" marR="0" indent="-219456"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3600" kern="0" dirty="0"/>
                <a:t>Premium – 500 </a:t>
              </a:r>
              <a:r>
                <a:rPr lang="en-US" sz="3600" kern="0" dirty="0" err="1"/>
                <a:t>AppPts</a:t>
              </a:r>
              <a:endParaRPr lang="en-US" sz="3600" kern="0" dirty="0"/>
            </a:p>
          </p:txBody>
        </p:sp>
      </p:grpSp>
      <p:sp>
        <p:nvSpPr>
          <p:cNvPr id="88" name="TextBox 87">
            <a:extLst>
              <a:ext uri="{FF2B5EF4-FFF2-40B4-BE49-F238E27FC236}">
                <a16:creationId xmlns:a16="http://schemas.microsoft.com/office/drawing/2014/main" id="{D255DC23-C712-E656-1F99-AD198B7E90A8}"/>
              </a:ext>
            </a:extLst>
          </p:cNvPr>
          <p:cNvSpPr txBox="1"/>
          <p:nvPr/>
        </p:nvSpPr>
        <p:spPr>
          <a:xfrm>
            <a:off x="14844409" y="77821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5" name="Text Placeholder 10">
            <a:extLst>
              <a:ext uri="{FF2B5EF4-FFF2-40B4-BE49-F238E27FC236}">
                <a16:creationId xmlns:a16="http://schemas.microsoft.com/office/drawing/2014/main" id="{D46F94B1-820D-37B6-9C78-5906D3D48EAF}"/>
              </a:ext>
            </a:extLst>
          </p:cNvPr>
          <p:cNvSpPr txBox="1">
            <a:spLocks/>
          </p:cNvSpPr>
          <p:nvPr/>
        </p:nvSpPr>
        <p:spPr>
          <a:xfrm>
            <a:off x="5792857" y="12836723"/>
            <a:ext cx="7499783" cy="698103"/>
          </a:xfrm>
          <a:prstGeom prst="rect">
            <a:avLst/>
          </a:prstGeom>
        </p:spPr>
        <p:txBody>
          <a:bodyPr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600" kern="0" baseline="30000" dirty="0"/>
              <a:t>1 </a:t>
            </a:r>
            <a:r>
              <a:rPr lang="en-US" sz="1600" kern="0" dirty="0"/>
              <a:t>Subject to change</a:t>
            </a:r>
          </a:p>
          <a:p>
            <a:r>
              <a:rPr lang="en-US" sz="1600" kern="0" baseline="30000" dirty="0"/>
              <a:t>2 </a:t>
            </a:r>
            <a:r>
              <a:rPr lang="en-US" sz="1600" kern="0" dirty="0"/>
              <a:t>Availability of options will vary. Not all will be available at initial release.</a:t>
            </a:r>
          </a:p>
        </p:txBody>
      </p:sp>
      <p:sp>
        <p:nvSpPr>
          <p:cNvPr id="6" name="TextBox 5">
            <a:extLst>
              <a:ext uri="{FF2B5EF4-FFF2-40B4-BE49-F238E27FC236}">
                <a16:creationId xmlns:a16="http://schemas.microsoft.com/office/drawing/2014/main" id="{C40507CF-C60C-BCF2-737C-4B3D38E592C0}"/>
              </a:ext>
            </a:extLst>
          </p:cNvPr>
          <p:cNvSpPr txBox="1"/>
          <p:nvPr/>
        </p:nvSpPr>
        <p:spPr>
          <a:xfrm>
            <a:off x="12161520" y="896112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41784258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DE39-56E0-B110-FE5B-37C715FDB905}"/>
              </a:ext>
            </a:extLst>
          </p:cNvPr>
          <p:cNvSpPr>
            <a:spLocks noGrp="1"/>
          </p:cNvSpPr>
          <p:nvPr>
            <p:ph type="title"/>
          </p:nvPr>
        </p:nvSpPr>
        <p:spPr/>
        <p:txBody>
          <a:bodyPr/>
          <a:lstStyle/>
          <a:p>
            <a:r>
              <a:rPr lang="en-US" dirty="0"/>
              <a:t>MAS SaaS Part Structure</a:t>
            </a:r>
          </a:p>
        </p:txBody>
      </p:sp>
      <p:sp>
        <p:nvSpPr>
          <p:cNvPr id="3" name="Text Placeholder 2">
            <a:extLst>
              <a:ext uri="{FF2B5EF4-FFF2-40B4-BE49-F238E27FC236}">
                <a16:creationId xmlns:a16="http://schemas.microsoft.com/office/drawing/2014/main" id="{BE05D7F6-4718-3877-E545-14606F510661}"/>
              </a:ext>
            </a:extLst>
          </p:cNvPr>
          <p:cNvSpPr>
            <a:spLocks noGrp="1"/>
          </p:cNvSpPr>
          <p:nvPr>
            <p:ph type="body" sz="quarter" idx="11"/>
          </p:nvPr>
        </p:nvSpPr>
        <p:spPr/>
        <p:txBody>
          <a:bodyPr/>
          <a:lstStyle/>
          <a:p>
            <a:pPr>
              <a:tabLst>
                <a:tab pos="2286000" algn="l"/>
              </a:tabLst>
            </a:pPr>
            <a:r>
              <a:rPr lang="en-US" sz="2800" b="1" dirty="0">
                <a:latin typeface="IBM Plex Sans SemiBold" panose="020B0503050203000203" pitchFamily="34" charset="0"/>
              </a:rPr>
              <a:t>PID</a:t>
            </a:r>
            <a:br>
              <a:rPr lang="en-US" dirty="0"/>
            </a:br>
            <a:r>
              <a:rPr lang="en-US" sz="2800" dirty="0"/>
              <a:t>5900-AMG:	IBM Maximo Application Suite as a Service</a:t>
            </a:r>
          </a:p>
          <a:p>
            <a:pPr>
              <a:tabLst>
                <a:tab pos="2286000" algn="l"/>
              </a:tabLst>
            </a:pPr>
            <a:endParaRPr lang="en-US" sz="2800" dirty="0"/>
          </a:p>
          <a:p>
            <a:pPr>
              <a:tabLst>
                <a:tab pos="2286000" algn="l"/>
              </a:tabLst>
            </a:pPr>
            <a:r>
              <a:rPr lang="en-US" sz="2800" b="1" dirty="0">
                <a:latin typeface="IBM Plex Sans SemiBold" panose="020B0503050203000203" pitchFamily="34" charset="0"/>
              </a:rPr>
              <a:t>Required Parts</a:t>
            </a:r>
          </a:p>
          <a:p>
            <a:pPr marL="2293938" indent="-2293938">
              <a:tabLst>
                <a:tab pos="2286000" algn="l"/>
              </a:tabLst>
            </a:pPr>
            <a:r>
              <a:rPr lang="en-US" sz="2800" dirty="0"/>
              <a:t>D0A51ZX:	IBM Maximo Application Suite as a Service</a:t>
            </a:r>
            <a:br>
              <a:rPr lang="en-US" sz="2800" dirty="0"/>
            </a:br>
            <a:r>
              <a:rPr lang="en-US" sz="2800" dirty="0"/>
              <a:t>for Other Public Clouds </a:t>
            </a:r>
            <a:r>
              <a:rPr lang="en-US" sz="2800" dirty="0" err="1"/>
              <a:t>AppPoint</a:t>
            </a:r>
            <a:endParaRPr lang="en-US" sz="2800" dirty="0"/>
          </a:p>
          <a:p>
            <a:pPr marL="2293938" indent="-2293938">
              <a:tabLst>
                <a:tab pos="2286000" algn="l"/>
              </a:tabLst>
            </a:pPr>
            <a:endParaRPr lang="en-US" sz="2800" dirty="0"/>
          </a:p>
          <a:p>
            <a:pPr marL="2293938" indent="-2293938">
              <a:tabLst>
                <a:tab pos="2286000" algn="l"/>
              </a:tabLst>
            </a:pPr>
            <a:r>
              <a:rPr lang="en-US" sz="2800" dirty="0"/>
              <a:t>D0A52ZX:	IBM Maximo Application Suite as a Service</a:t>
            </a:r>
            <a:br>
              <a:rPr lang="en-US" sz="2800" dirty="0"/>
            </a:br>
            <a:r>
              <a:rPr lang="en-US" sz="2800" dirty="0"/>
              <a:t>for Other Public Clouds </a:t>
            </a:r>
            <a:r>
              <a:rPr lang="en-US" sz="2800" dirty="0" err="1"/>
              <a:t>AppPoint</a:t>
            </a:r>
            <a:r>
              <a:rPr lang="en-US" sz="2800" dirty="0"/>
              <a:t> Overage</a:t>
            </a:r>
          </a:p>
          <a:p>
            <a:pPr marL="2293938" indent="-2293938">
              <a:tabLst>
                <a:tab pos="2286000" algn="l"/>
              </a:tabLst>
            </a:pPr>
            <a:endParaRPr lang="en-US" sz="2800" dirty="0"/>
          </a:p>
          <a:p>
            <a:pPr marL="2293938" indent="-2293938">
              <a:tabLst>
                <a:tab pos="2286000" algn="l"/>
              </a:tabLst>
            </a:pPr>
            <a:r>
              <a:rPr lang="en-US" sz="2800" dirty="0"/>
              <a:t>D0A50ZX:	IBM Maximo Application Suite as a Service</a:t>
            </a:r>
            <a:br>
              <a:rPr lang="en-US" sz="2800" dirty="0"/>
            </a:br>
            <a:r>
              <a:rPr lang="en-US" sz="2800" dirty="0"/>
              <a:t>for Other Public Clouds Service Level Agreement</a:t>
            </a:r>
          </a:p>
          <a:p>
            <a:pPr marL="2293938" indent="-2293938">
              <a:tabLst>
                <a:tab pos="2286000" algn="l"/>
              </a:tabLst>
            </a:pPr>
            <a:endParaRPr lang="en-US" sz="2800" dirty="0"/>
          </a:p>
          <a:p>
            <a:pPr marL="0" marR="0" lvl="0" indent="0" algn="l" defTabSz="2438400" rtl="0" eaLnBrk="1" fontAlgn="auto" latinLnBrk="0" hangingPunct="1">
              <a:lnSpc>
                <a:spcPct val="110000"/>
              </a:lnSpc>
              <a:spcBef>
                <a:spcPts val="0"/>
              </a:spcBef>
              <a:spcAft>
                <a:spcPts val="0"/>
              </a:spcAft>
              <a:buClrTx/>
              <a:buSzTx/>
              <a:buFontTx/>
              <a:buNone/>
              <a:tabLst>
                <a:tab pos="2286000" algn="l"/>
              </a:tabLst>
              <a:defRPr/>
            </a:pPr>
            <a:r>
              <a:rPr kumimoji="0" lang="en-US" sz="28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Optional Part</a:t>
            </a:r>
          </a:p>
          <a:p>
            <a:pPr marL="2293938" marR="0" lvl="0" indent="-2293938" algn="l" defTabSz="2438400" rtl="0" eaLnBrk="1" fontAlgn="auto" latinLnBrk="0" hangingPunct="1">
              <a:lnSpc>
                <a:spcPct val="110000"/>
              </a:lnSpc>
              <a:spcBef>
                <a:spcPts val="0"/>
              </a:spcBef>
              <a:spcAft>
                <a:spcPts val="0"/>
              </a:spcAft>
              <a:buClrTx/>
              <a:buSzTx/>
              <a:buFontTx/>
              <a:buNone/>
              <a:tabLst>
                <a:tab pos="2286000" algn="l"/>
              </a:tabLst>
              <a:defRPr/>
            </a:pPr>
            <a:r>
              <a:rPr kumimoji="0" lang="en-US" sz="2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D0D5BZX:	IBM Maximo Application Suite Migration Service Resource Unit Set Up</a:t>
            </a:r>
          </a:p>
        </p:txBody>
      </p:sp>
      <p:sp>
        <p:nvSpPr>
          <p:cNvPr id="4" name="Text Placeholder 3">
            <a:extLst>
              <a:ext uri="{FF2B5EF4-FFF2-40B4-BE49-F238E27FC236}">
                <a16:creationId xmlns:a16="http://schemas.microsoft.com/office/drawing/2014/main" id="{D592E310-BD4E-D34E-12DB-B88AD7A130C8}"/>
              </a:ext>
            </a:extLst>
          </p:cNvPr>
          <p:cNvSpPr>
            <a:spLocks noGrp="1"/>
          </p:cNvSpPr>
          <p:nvPr>
            <p:ph type="body" sz="quarter" idx="12"/>
          </p:nvPr>
        </p:nvSpPr>
        <p:spPr/>
        <p:txBody>
          <a:bodyPr/>
          <a:lstStyle/>
          <a:p>
            <a:pPr marL="0" marR="0" lvl="0" indent="0" algn="l" defTabSz="2438400" rtl="0" eaLnBrk="1" fontAlgn="auto" latinLnBrk="0" hangingPunct="1">
              <a:lnSpc>
                <a:spcPct val="110000"/>
              </a:lnSpc>
              <a:spcBef>
                <a:spcPts val="0"/>
              </a:spcBef>
              <a:spcAft>
                <a:spcPts val="0"/>
              </a:spcAft>
              <a:buClrTx/>
              <a:buSzTx/>
              <a:buFontTx/>
              <a:buNone/>
              <a:tabLst>
                <a:tab pos="2286000" algn="l"/>
              </a:tabLst>
              <a:defRPr/>
            </a:pPr>
            <a:r>
              <a:rPr kumimoji="0" lang="en-US" sz="2800" b="1" i="0" u="none" strike="noStrike" kern="0" cap="none" spc="0" normalizeH="0" baseline="0" noProof="0" dirty="0">
                <a:ln>
                  <a:noFill/>
                </a:ln>
                <a:solidFill>
                  <a:srgbClr val="000000"/>
                </a:solidFill>
                <a:effectLst/>
                <a:uLnTx/>
                <a:uFillTx/>
                <a:latin typeface="IBM Plex Sans SemiBold" panose="020B0503050203000203" pitchFamily="34" charset="0"/>
                <a:ea typeface="+mj-ea"/>
                <a:cs typeface="+mj-cs"/>
                <a:sym typeface="IBM Plex Sans Light"/>
              </a:rPr>
              <a:t>Additional Options</a:t>
            </a:r>
          </a:p>
          <a:p>
            <a:pPr marL="2293938" marR="0" lvl="0" indent="-2293938" algn="l" defTabSz="2438400" rtl="0" eaLnBrk="1" fontAlgn="auto" latinLnBrk="0" hangingPunct="1">
              <a:lnSpc>
                <a:spcPct val="110000"/>
              </a:lnSpc>
              <a:spcBef>
                <a:spcPts val="0"/>
              </a:spcBef>
              <a:spcAft>
                <a:spcPts val="0"/>
              </a:spcAft>
              <a:buClrTx/>
              <a:buSzTx/>
              <a:buFontTx/>
              <a:buNone/>
              <a:tabLst>
                <a:tab pos="2286000" algn="l"/>
              </a:tabLst>
              <a:defRPr/>
            </a:pPr>
            <a:r>
              <a:rPr kumimoji="0" lang="en-US" sz="2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E0ECPZX:	IBM Maximo Application Suite as a Service for Other Public Clouds </a:t>
            </a:r>
            <a:r>
              <a:rPr kumimoji="0" lang="en-US" sz="2800" b="0" i="0" u="none" strike="noStrike" kern="0" cap="none" spc="0" normalizeH="0" baseline="0" noProof="0" dirty="0" err="1">
                <a:ln>
                  <a:noFill/>
                </a:ln>
                <a:solidFill>
                  <a:srgbClr val="000000"/>
                </a:solidFill>
                <a:effectLst/>
                <a:uLnTx/>
                <a:uFillTx/>
                <a:latin typeface="IBM Plex Sans Light"/>
                <a:ea typeface="+mj-ea"/>
                <a:cs typeface="+mj-cs"/>
                <a:sym typeface="IBM Plex Sans Light"/>
              </a:rPr>
              <a:t>AppPoint</a:t>
            </a:r>
            <a:r>
              <a:rPr kumimoji="0" lang="en-US" sz="2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Advanced Support</a:t>
            </a:r>
          </a:p>
          <a:p>
            <a:pPr marL="2293938" marR="0" lvl="0" indent="-2293938" algn="l" defTabSz="2438400" rtl="0" eaLnBrk="1" fontAlgn="auto" latinLnBrk="0" hangingPunct="1">
              <a:lnSpc>
                <a:spcPct val="110000"/>
              </a:lnSpc>
              <a:spcBef>
                <a:spcPts val="0"/>
              </a:spcBef>
              <a:spcAft>
                <a:spcPts val="0"/>
              </a:spcAft>
              <a:buClrTx/>
              <a:buSzTx/>
              <a:buFontTx/>
              <a:buNone/>
              <a:tabLst>
                <a:tab pos="2286000" algn="l"/>
              </a:tabLst>
              <a:defRPr/>
            </a:pPr>
            <a:endParaRPr lang="en-US" sz="2800" dirty="0">
              <a:solidFill>
                <a:srgbClr val="000000"/>
              </a:solidFill>
              <a:latin typeface="IBM Plex Sans Light"/>
            </a:endParaRPr>
          </a:p>
          <a:p>
            <a:pPr marL="2293938" marR="0" lvl="0" indent="-2293938" algn="l" defTabSz="2438400" rtl="0" eaLnBrk="1" fontAlgn="auto" latinLnBrk="0" hangingPunct="1">
              <a:lnSpc>
                <a:spcPct val="110000"/>
              </a:lnSpc>
              <a:spcBef>
                <a:spcPts val="0"/>
              </a:spcBef>
              <a:spcAft>
                <a:spcPts val="0"/>
              </a:spcAft>
              <a:buClrTx/>
              <a:buSzTx/>
              <a:buFontTx/>
              <a:buNone/>
              <a:tabLst>
                <a:tab pos="2286000" algn="l"/>
              </a:tabLst>
              <a:defRPr/>
            </a:pPr>
            <a:r>
              <a:rPr kumimoji="0" lang="en-US" sz="2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Future:	Expert Labs migration assistance</a:t>
            </a:r>
          </a:p>
          <a:p>
            <a:endParaRPr lang="en-US" dirty="0"/>
          </a:p>
        </p:txBody>
      </p:sp>
      <p:sp>
        <p:nvSpPr>
          <p:cNvPr id="5" name="Footer Placeholder 4">
            <a:extLst>
              <a:ext uri="{FF2B5EF4-FFF2-40B4-BE49-F238E27FC236}">
                <a16:creationId xmlns:a16="http://schemas.microsoft.com/office/drawing/2014/main" id="{A664EDE0-E540-3A5E-3B84-D2203BD5F2A9}"/>
              </a:ext>
            </a:extLst>
          </p:cNvPr>
          <p:cNvSpPr>
            <a:spLocks noGrp="1"/>
          </p:cNvSpPr>
          <p:nvPr>
            <p:ph type="ftr" sz="quarter" idx="13"/>
          </p:nvPr>
        </p:nvSpPr>
        <p:spPr/>
        <p:txBody>
          <a:bodyPr/>
          <a:lstStyle/>
          <a:p>
            <a:r>
              <a:rPr lang="en-US"/>
              <a:t>IBM Sustainability Software / © 2023 IBM Corporation</a:t>
            </a:r>
            <a:endParaRPr lang="en-US" dirty="0"/>
          </a:p>
        </p:txBody>
      </p:sp>
      <p:sp>
        <p:nvSpPr>
          <p:cNvPr id="6" name="Slide Number Placeholder 5">
            <a:extLst>
              <a:ext uri="{FF2B5EF4-FFF2-40B4-BE49-F238E27FC236}">
                <a16:creationId xmlns:a16="http://schemas.microsoft.com/office/drawing/2014/main" id="{20920E61-2824-9ADC-79C6-7E07A81EABDF}"/>
              </a:ext>
            </a:extLst>
          </p:cNvPr>
          <p:cNvSpPr>
            <a:spLocks noGrp="1"/>
          </p:cNvSpPr>
          <p:nvPr>
            <p:ph type="sldNum" sz="quarter" idx="4"/>
          </p:nvPr>
        </p:nvSpPr>
        <p:spPr/>
        <p:txBody>
          <a:bodyPr/>
          <a:lstStyle/>
          <a:p>
            <a:fld id="{86CB4B4D-7CA3-9044-876B-883B54F8677D}" type="slidenum">
              <a:rPr lang="en-US" smtClean="0"/>
              <a:pPr/>
              <a:t>12</a:t>
            </a:fld>
            <a:endParaRPr lang="en-US" dirty="0"/>
          </a:p>
        </p:txBody>
      </p:sp>
    </p:spTree>
    <p:extLst>
      <p:ext uri="{BB962C8B-B14F-4D97-AF65-F5344CB8AC3E}">
        <p14:creationId xmlns:p14="http://schemas.microsoft.com/office/powerpoint/2010/main" val="359193275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9AB51-C069-DD2F-CCCE-043FF661D53B}"/>
              </a:ext>
            </a:extLst>
          </p:cNvPr>
          <p:cNvSpPr>
            <a:spLocks noGrp="1"/>
          </p:cNvSpPr>
          <p:nvPr>
            <p:ph type="title"/>
          </p:nvPr>
        </p:nvSpPr>
        <p:spPr/>
        <p:txBody>
          <a:bodyPr/>
          <a:lstStyle/>
          <a:p>
            <a:r>
              <a:rPr lang="en-US" dirty="0"/>
              <a:t>Which Tier is the Right Fit?</a:t>
            </a:r>
          </a:p>
        </p:txBody>
      </p:sp>
      <p:sp>
        <p:nvSpPr>
          <p:cNvPr id="3" name="Footer Placeholder 2">
            <a:extLst>
              <a:ext uri="{FF2B5EF4-FFF2-40B4-BE49-F238E27FC236}">
                <a16:creationId xmlns:a16="http://schemas.microsoft.com/office/drawing/2014/main" id="{882FC50F-BA8A-45AD-123E-8BACD21A5F83}"/>
              </a:ext>
            </a:extLst>
          </p:cNvPr>
          <p:cNvSpPr>
            <a:spLocks noGrp="1"/>
          </p:cNvSpPr>
          <p:nvPr>
            <p:ph type="ftr" sz="quarter" idx="12"/>
          </p:nvPr>
        </p:nvSpPr>
        <p:spPr/>
        <p:txBody>
          <a:bodyPr/>
          <a:lstStyle/>
          <a:p>
            <a:r>
              <a:rPr lang="en-US"/>
              <a:t>IBM Sustainability Software / © 2023 IBM Corporation</a:t>
            </a:r>
            <a:endParaRPr lang="en-US" dirty="0"/>
          </a:p>
        </p:txBody>
      </p:sp>
      <p:sp>
        <p:nvSpPr>
          <p:cNvPr id="4" name="Slide Number Placeholder 3">
            <a:extLst>
              <a:ext uri="{FF2B5EF4-FFF2-40B4-BE49-F238E27FC236}">
                <a16:creationId xmlns:a16="http://schemas.microsoft.com/office/drawing/2014/main" id="{8E2E77CC-918B-830F-2264-5263B88BD846}"/>
              </a:ext>
            </a:extLst>
          </p:cNvPr>
          <p:cNvSpPr>
            <a:spLocks noGrp="1"/>
          </p:cNvSpPr>
          <p:nvPr>
            <p:ph type="sldNum" sz="quarter" idx="4"/>
          </p:nvPr>
        </p:nvSpPr>
        <p:spPr/>
        <p:txBody>
          <a:bodyPr/>
          <a:lstStyle/>
          <a:p>
            <a:fld id="{86CB4B4D-7CA3-9044-876B-883B54F8677D}" type="slidenum">
              <a:rPr lang="en-US" smtClean="0"/>
              <a:pPr/>
              <a:t>13</a:t>
            </a:fld>
            <a:endParaRPr lang="en-US" dirty="0"/>
          </a:p>
        </p:txBody>
      </p:sp>
      <p:sp>
        <p:nvSpPr>
          <p:cNvPr id="5" name="Decision 4">
            <a:extLst>
              <a:ext uri="{FF2B5EF4-FFF2-40B4-BE49-F238E27FC236}">
                <a16:creationId xmlns:a16="http://schemas.microsoft.com/office/drawing/2014/main" id="{06EAD53C-71B4-C7A7-16EB-53CC57392D29}"/>
              </a:ext>
            </a:extLst>
          </p:cNvPr>
          <p:cNvSpPr/>
          <p:nvPr/>
        </p:nvSpPr>
        <p:spPr bwMode="auto">
          <a:xfrm>
            <a:off x="568324" y="210312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Does client require an application other than Manage </a:t>
            </a:r>
            <a:br>
              <a:rPr lang="en-US" sz="1400" dirty="0">
                <a:solidFill>
                  <a:schemeClr val="tx1"/>
                </a:solidFill>
              </a:rPr>
            </a:br>
            <a:r>
              <a:rPr lang="en-US" sz="1400" dirty="0">
                <a:solidFill>
                  <a:schemeClr val="tx1"/>
                </a:solidFill>
              </a:rPr>
              <a:t>or MVI?</a:t>
            </a:r>
            <a:endParaRPr kumimoji="0" lang="en-US" sz="1400" b="0" i="0" u="none" strike="noStrike" cap="none" normalizeH="0" baseline="0" dirty="0">
              <a:ln>
                <a:noFill/>
              </a:ln>
              <a:solidFill>
                <a:schemeClr val="tx1"/>
              </a:solidFill>
              <a:effectLst/>
              <a:latin typeface="+mn-lt"/>
            </a:endParaRPr>
          </a:p>
        </p:txBody>
      </p:sp>
      <p:grpSp>
        <p:nvGrpSpPr>
          <p:cNvPr id="91" name="Group 90">
            <a:extLst>
              <a:ext uri="{FF2B5EF4-FFF2-40B4-BE49-F238E27FC236}">
                <a16:creationId xmlns:a16="http://schemas.microsoft.com/office/drawing/2014/main" id="{E04A7FBD-929C-2856-84AF-FB5D60A11E4D}"/>
              </a:ext>
            </a:extLst>
          </p:cNvPr>
          <p:cNvGrpSpPr/>
          <p:nvPr/>
        </p:nvGrpSpPr>
        <p:grpSpPr>
          <a:xfrm>
            <a:off x="3311524" y="2103120"/>
            <a:ext cx="4099916" cy="1828800"/>
            <a:chOff x="3311524" y="2103120"/>
            <a:chExt cx="4099916" cy="1828800"/>
          </a:xfrm>
        </p:grpSpPr>
        <p:sp>
          <p:nvSpPr>
            <p:cNvPr id="6" name="Decision 5">
              <a:extLst>
                <a:ext uri="{FF2B5EF4-FFF2-40B4-BE49-F238E27FC236}">
                  <a16:creationId xmlns:a16="http://schemas.microsoft.com/office/drawing/2014/main" id="{7D6C1BAF-6B45-22CC-39BB-732C5189F8F9}"/>
                </a:ext>
              </a:extLst>
            </p:cNvPr>
            <p:cNvSpPr/>
            <p:nvPr/>
          </p:nvSpPr>
          <p:spPr bwMode="auto">
            <a:xfrm>
              <a:off x="4668240" y="210312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kumimoji="0" lang="en-US" sz="1400" b="0" i="0" u="none" strike="noStrike" cap="none" normalizeH="0" baseline="0" dirty="0">
                  <a:ln>
                    <a:noFill/>
                  </a:ln>
                  <a:solidFill>
                    <a:schemeClr val="tx1"/>
                  </a:solidFill>
                  <a:effectLst/>
                  <a:latin typeface="+mn-lt"/>
                </a:rPr>
                <a:t>Does client’s projected usage exceed capacity limits?</a:t>
              </a:r>
            </a:p>
          </p:txBody>
        </p:sp>
        <p:cxnSp>
          <p:nvCxnSpPr>
            <p:cNvPr id="13" name="Straight Arrow Connector 12">
              <a:extLst>
                <a:ext uri="{FF2B5EF4-FFF2-40B4-BE49-F238E27FC236}">
                  <a16:creationId xmlns:a16="http://schemas.microsoft.com/office/drawing/2014/main" id="{D48144A7-D58C-E745-07F3-AE6DF19856DA}"/>
                </a:ext>
              </a:extLst>
            </p:cNvPr>
            <p:cNvCxnSpPr>
              <a:stCxn id="5" idx="3"/>
              <a:endCxn id="6" idx="1"/>
            </p:cNvCxnSpPr>
            <p:nvPr/>
          </p:nvCxnSpPr>
          <p:spPr bwMode="auto">
            <a:xfrm>
              <a:off x="3311524" y="3017520"/>
              <a:ext cx="1356716"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D22306C-269D-2C1E-E12D-4E2438301262}"/>
                </a:ext>
              </a:extLst>
            </p:cNvPr>
            <p:cNvSpPr txBox="1"/>
            <p:nvPr/>
          </p:nvSpPr>
          <p:spPr>
            <a:xfrm flipH="1">
              <a:off x="3311524" y="278129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92" name="Group 91">
            <a:extLst>
              <a:ext uri="{FF2B5EF4-FFF2-40B4-BE49-F238E27FC236}">
                <a16:creationId xmlns:a16="http://schemas.microsoft.com/office/drawing/2014/main" id="{4CC237ED-A18C-BEC6-C623-948E21B672C4}"/>
              </a:ext>
            </a:extLst>
          </p:cNvPr>
          <p:cNvGrpSpPr/>
          <p:nvPr/>
        </p:nvGrpSpPr>
        <p:grpSpPr>
          <a:xfrm>
            <a:off x="7411440" y="2103120"/>
            <a:ext cx="4099916" cy="1828800"/>
            <a:chOff x="7411440" y="2103120"/>
            <a:chExt cx="4099916" cy="1828800"/>
          </a:xfrm>
        </p:grpSpPr>
        <p:sp>
          <p:nvSpPr>
            <p:cNvPr id="7" name="Decision 6">
              <a:extLst>
                <a:ext uri="{FF2B5EF4-FFF2-40B4-BE49-F238E27FC236}">
                  <a16:creationId xmlns:a16="http://schemas.microsoft.com/office/drawing/2014/main" id="{6E37F1B4-05E3-A484-AD5D-66B2C95410BA}"/>
                </a:ext>
              </a:extLst>
            </p:cNvPr>
            <p:cNvSpPr/>
            <p:nvPr/>
          </p:nvSpPr>
          <p:spPr bwMode="auto">
            <a:xfrm>
              <a:off x="8768156" y="210312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Does client have specific provisioning requirements?</a:t>
              </a:r>
              <a:endParaRPr kumimoji="0" lang="en-US" sz="1400" b="0" i="0" u="none" strike="noStrike" cap="none" normalizeH="0" baseline="0" dirty="0">
                <a:ln>
                  <a:noFill/>
                </a:ln>
                <a:solidFill>
                  <a:schemeClr val="tx1"/>
                </a:solidFill>
                <a:effectLst/>
                <a:latin typeface="+mn-lt"/>
              </a:endParaRPr>
            </a:p>
          </p:txBody>
        </p:sp>
        <p:cxnSp>
          <p:nvCxnSpPr>
            <p:cNvPr id="14" name="Straight Arrow Connector 13">
              <a:extLst>
                <a:ext uri="{FF2B5EF4-FFF2-40B4-BE49-F238E27FC236}">
                  <a16:creationId xmlns:a16="http://schemas.microsoft.com/office/drawing/2014/main" id="{90D0F323-2554-05BF-39E5-8E01DF2573B7}"/>
                </a:ext>
              </a:extLst>
            </p:cNvPr>
            <p:cNvCxnSpPr>
              <a:cxnSpLocks/>
              <a:stCxn id="6" idx="3"/>
              <a:endCxn id="7" idx="1"/>
            </p:cNvCxnSpPr>
            <p:nvPr/>
          </p:nvCxnSpPr>
          <p:spPr bwMode="auto">
            <a:xfrm>
              <a:off x="7411440" y="3017520"/>
              <a:ext cx="1356716"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F98CBC4C-3FFE-049D-67DF-DB23D6C45F12}"/>
                </a:ext>
              </a:extLst>
            </p:cNvPr>
            <p:cNvSpPr txBox="1"/>
            <p:nvPr/>
          </p:nvSpPr>
          <p:spPr>
            <a:xfrm flipH="1">
              <a:off x="7411440" y="278129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93" name="Group 92">
            <a:extLst>
              <a:ext uri="{FF2B5EF4-FFF2-40B4-BE49-F238E27FC236}">
                <a16:creationId xmlns:a16="http://schemas.microsoft.com/office/drawing/2014/main" id="{22A3E445-8DBF-9C95-B57B-2BFA6CEDCB77}"/>
              </a:ext>
            </a:extLst>
          </p:cNvPr>
          <p:cNvGrpSpPr/>
          <p:nvPr/>
        </p:nvGrpSpPr>
        <p:grpSpPr>
          <a:xfrm>
            <a:off x="11511356" y="2103120"/>
            <a:ext cx="4099916" cy="1828800"/>
            <a:chOff x="11511356" y="2103120"/>
            <a:chExt cx="4099916" cy="1828800"/>
          </a:xfrm>
        </p:grpSpPr>
        <p:sp>
          <p:nvSpPr>
            <p:cNvPr id="9" name="Decision 8">
              <a:extLst>
                <a:ext uri="{FF2B5EF4-FFF2-40B4-BE49-F238E27FC236}">
                  <a16:creationId xmlns:a16="http://schemas.microsoft.com/office/drawing/2014/main" id="{3B6F34D5-F56A-5013-05C7-9516AE8568D6}"/>
                </a:ext>
              </a:extLst>
            </p:cNvPr>
            <p:cNvSpPr/>
            <p:nvPr/>
          </p:nvSpPr>
          <p:spPr bwMode="auto">
            <a:xfrm>
              <a:off x="12868072" y="210312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Does client have specific integration requirements? </a:t>
              </a:r>
              <a:endParaRPr kumimoji="0" lang="en-US" sz="1400" b="0" i="0" u="none" strike="noStrike" cap="none" normalizeH="0" baseline="0" dirty="0">
                <a:ln>
                  <a:noFill/>
                </a:ln>
                <a:solidFill>
                  <a:schemeClr val="tx1"/>
                </a:solidFill>
                <a:effectLst/>
                <a:latin typeface="+mn-lt"/>
              </a:endParaRPr>
            </a:p>
          </p:txBody>
        </p:sp>
        <p:cxnSp>
          <p:nvCxnSpPr>
            <p:cNvPr id="17" name="Straight Arrow Connector 16">
              <a:extLst>
                <a:ext uri="{FF2B5EF4-FFF2-40B4-BE49-F238E27FC236}">
                  <a16:creationId xmlns:a16="http://schemas.microsoft.com/office/drawing/2014/main" id="{32F7F736-23E7-0AA1-6868-69DB326F16BC}"/>
                </a:ext>
              </a:extLst>
            </p:cNvPr>
            <p:cNvCxnSpPr>
              <a:cxnSpLocks/>
              <a:stCxn id="7" idx="3"/>
              <a:endCxn id="9" idx="1"/>
            </p:cNvCxnSpPr>
            <p:nvPr/>
          </p:nvCxnSpPr>
          <p:spPr bwMode="auto">
            <a:xfrm>
              <a:off x="11511356" y="3017520"/>
              <a:ext cx="1356716"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D17FB04-11B3-04BD-CFE6-30EEA2AC59B8}"/>
                </a:ext>
              </a:extLst>
            </p:cNvPr>
            <p:cNvSpPr txBox="1"/>
            <p:nvPr/>
          </p:nvSpPr>
          <p:spPr>
            <a:xfrm flipH="1">
              <a:off x="11511356" y="278129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94" name="Group 93">
            <a:extLst>
              <a:ext uri="{FF2B5EF4-FFF2-40B4-BE49-F238E27FC236}">
                <a16:creationId xmlns:a16="http://schemas.microsoft.com/office/drawing/2014/main" id="{D01BEE0B-DB16-BF89-391E-B98693351137}"/>
              </a:ext>
            </a:extLst>
          </p:cNvPr>
          <p:cNvGrpSpPr/>
          <p:nvPr/>
        </p:nvGrpSpPr>
        <p:grpSpPr>
          <a:xfrm>
            <a:off x="15611272" y="2103120"/>
            <a:ext cx="4099916" cy="1828800"/>
            <a:chOff x="15611272" y="2103120"/>
            <a:chExt cx="4099916" cy="1828800"/>
          </a:xfrm>
        </p:grpSpPr>
        <p:sp>
          <p:nvSpPr>
            <p:cNvPr id="8" name="Decision 7">
              <a:extLst>
                <a:ext uri="{FF2B5EF4-FFF2-40B4-BE49-F238E27FC236}">
                  <a16:creationId xmlns:a16="http://schemas.microsoft.com/office/drawing/2014/main" id="{B58B96F0-C54C-31C0-0921-638EFF9400BA}"/>
                </a:ext>
              </a:extLst>
            </p:cNvPr>
            <p:cNvSpPr/>
            <p:nvPr/>
          </p:nvSpPr>
          <p:spPr bwMode="auto">
            <a:xfrm>
              <a:off x="16967988" y="210312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Does client require validation time for updates or upgrades?</a:t>
              </a:r>
              <a:endParaRPr kumimoji="0" lang="en-US" sz="1400" b="0" i="0" u="none" strike="noStrike" cap="none" normalizeH="0" baseline="0" dirty="0">
                <a:ln>
                  <a:noFill/>
                </a:ln>
                <a:solidFill>
                  <a:schemeClr val="tx1"/>
                </a:solidFill>
                <a:effectLst/>
                <a:latin typeface="+mn-lt"/>
              </a:endParaRPr>
            </a:p>
          </p:txBody>
        </p:sp>
        <p:cxnSp>
          <p:nvCxnSpPr>
            <p:cNvPr id="20" name="Straight Arrow Connector 19">
              <a:extLst>
                <a:ext uri="{FF2B5EF4-FFF2-40B4-BE49-F238E27FC236}">
                  <a16:creationId xmlns:a16="http://schemas.microsoft.com/office/drawing/2014/main" id="{770E1757-3141-77EC-E608-CA9104B1DF05}"/>
                </a:ext>
              </a:extLst>
            </p:cNvPr>
            <p:cNvCxnSpPr>
              <a:cxnSpLocks/>
              <a:stCxn id="9" idx="3"/>
              <a:endCxn id="8" idx="1"/>
            </p:cNvCxnSpPr>
            <p:nvPr/>
          </p:nvCxnSpPr>
          <p:spPr bwMode="auto">
            <a:xfrm>
              <a:off x="15611272" y="3017520"/>
              <a:ext cx="1356716"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6ED4335-4470-0D67-53A2-F12921F20040}"/>
                </a:ext>
              </a:extLst>
            </p:cNvPr>
            <p:cNvSpPr txBox="1"/>
            <p:nvPr/>
          </p:nvSpPr>
          <p:spPr>
            <a:xfrm flipH="1">
              <a:off x="15611272" y="278129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95" name="Group 94">
            <a:extLst>
              <a:ext uri="{FF2B5EF4-FFF2-40B4-BE49-F238E27FC236}">
                <a16:creationId xmlns:a16="http://schemas.microsoft.com/office/drawing/2014/main" id="{A873054D-911B-5984-C7F1-1E7683DE6985}"/>
              </a:ext>
            </a:extLst>
          </p:cNvPr>
          <p:cNvGrpSpPr/>
          <p:nvPr/>
        </p:nvGrpSpPr>
        <p:grpSpPr>
          <a:xfrm>
            <a:off x="19711188" y="2103120"/>
            <a:ext cx="4099915" cy="1828800"/>
            <a:chOff x="19711188" y="2103120"/>
            <a:chExt cx="4099915" cy="1828800"/>
          </a:xfrm>
        </p:grpSpPr>
        <p:sp>
          <p:nvSpPr>
            <p:cNvPr id="11" name="Process 10">
              <a:extLst>
                <a:ext uri="{FF2B5EF4-FFF2-40B4-BE49-F238E27FC236}">
                  <a16:creationId xmlns:a16="http://schemas.microsoft.com/office/drawing/2014/main" id="{7BC3D7B6-CFD2-BACB-0455-54BE5DF3B4F0}"/>
                </a:ext>
              </a:extLst>
            </p:cNvPr>
            <p:cNvSpPr/>
            <p:nvPr/>
          </p:nvSpPr>
          <p:spPr bwMode="auto">
            <a:xfrm>
              <a:off x="21067903" y="2103120"/>
              <a:ext cx="2743200" cy="1828800"/>
            </a:xfrm>
            <a:prstGeom prst="flowChartProcess">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800" dirty="0">
                  <a:solidFill>
                    <a:schemeClr val="tx1"/>
                  </a:solidFill>
                </a:rPr>
                <a:t>MAS SaaS Essentials</a:t>
              </a:r>
              <a:endParaRPr kumimoji="0" lang="en-US" sz="1800" b="0" i="0" u="none" strike="noStrike" cap="none" normalizeH="0" baseline="0" dirty="0">
                <a:ln>
                  <a:noFill/>
                </a:ln>
                <a:solidFill>
                  <a:schemeClr val="tx1"/>
                </a:solidFill>
                <a:effectLst/>
                <a:latin typeface="+mn-lt"/>
              </a:endParaRPr>
            </a:p>
          </p:txBody>
        </p:sp>
        <p:cxnSp>
          <p:nvCxnSpPr>
            <p:cNvPr id="23" name="Straight Arrow Connector 22">
              <a:extLst>
                <a:ext uri="{FF2B5EF4-FFF2-40B4-BE49-F238E27FC236}">
                  <a16:creationId xmlns:a16="http://schemas.microsoft.com/office/drawing/2014/main" id="{F74470F0-D6BE-EA92-299E-F75E4E3A1C0C}"/>
                </a:ext>
              </a:extLst>
            </p:cNvPr>
            <p:cNvCxnSpPr>
              <a:cxnSpLocks/>
              <a:stCxn id="8" idx="3"/>
              <a:endCxn id="11" idx="1"/>
            </p:cNvCxnSpPr>
            <p:nvPr/>
          </p:nvCxnSpPr>
          <p:spPr bwMode="auto">
            <a:xfrm>
              <a:off x="19711188" y="3017520"/>
              <a:ext cx="1356715"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B70DEFE6-D4F2-ECE2-F8E1-EC4F567C3BFA}"/>
                </a:ext>
              </a:extLst>
            </p:cNvPr>
            <p:cNvSpPr txBox="1"/>
            <p:nvPr/>
          </p:nvSpPr>
          <p:spPr>
            <a:xfrm flipH="1">
              <a:off x="19711188" y="278129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97" name="Group 96">
            <a:extLst>
              <a:ext uri="{FF2B5EF4-FFF2-40B4-BE49-F238E27FC236}">
                <a16:creationId xmlns:a16="http://schemas.microsoft.com/office/drawing/2014/main" id="{88B8EA3D-32E7-4784-0906-AEDB98EB9664}"/>
              </a:ext>
            </a:extLst>
          </p:cNvPr>
          <p:cNvGrpSpPr/>
          <p:nvPr/>
        </p:nvGrpSpPr>
        <p:grpSpPr>
          <a:xfrm>
            <a:off x="3311524" y="5943600"/>
            <a:ext cx="4099916" cy="1828800"/>
            <a:chOff x="3311524" y="5943600"/>
            <a:chExt cx="4099916" cy="1828800"/>
          </a:xfrm>
        </p:grpSpPr>
        <p:sp>
          <p:nvSpPr>
            <p:cNvPr id="36" name="Decision 35">
              <a:extLst>
                <a:ext uri="{FF2B5EF4-FFF2-40B4-BE49-F238E27FC236}">
                  <a16:creationId xmlns:a16="http://schemas.microsoft.com/office/drawing/2014/main" id="{36522FF9-D306-BE99-4B6E-02493B1986F2}"/>
                </a:ext>
              </a:extLst>
            </p:cNvPr>
            <p:cNvSpPr/>
            <p:nvPr/>
          </p:nvSpPr>
          <p:spPr bwMode="auto">
            <a:xfrm>
              <a:off x="4668240" y="594360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Does client require a specific database?</a:t>
              </a:r>
              <a:endParaRPr kumimoji="0" lang="en-US" sz="1400" b="0" i="0" u="none" strike="noStrike" cap="none" normalizeH="0" baseline="0" dirty="0">
                <a:ln>
                  <a:noFill/>
                </a:ln>
                <a:solidFill>
                  <a:schemeClr val="tx1"/>
                </a:solidFill>
                <a:effectLst/>
                <a:latin typeface="+mn-lt"/>
              </a:endParaRPr>
            </a:p>
          </p:txBody>
        </p:sp>
        <p:cxnSp>
          <p:nvCxnSpPr>
            <p:cNvPr id="41" name="Straight Arrow Connector 40">
              <a:extLst>
                <a:ext uri="{FF2B5EF4-FFF2-40B4-BE49-F238E27FC236}">
                  <a16:creationId xmlns:a16="http://schemas.microsoft.com/office/drawing/2014/main" id="{4F5509DD-EAD4-DBEC-3DAB-597CC4F6FCC7}"/>
                </a:ext>
              </a:extLst>
            </p:cNvPr>
            <p:cNvCxnSpPr>
              <a:stCxn id="35" idx="3"/>
              <a:endCxn id="36" idx="1"/>
            </p:cNvCxnSpPr>
            <p:nvPr/>
          </p:nvCxnSpPr>
          <p:spPr bwMode="auto">
            <a:xfrm>
              <a:off x="3311524" y="6858000"/>
              <a:ext cx="1356716"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1A901524-A817-F51F-388D-2FB50E42E219}"/>
                </a:ext>
              </a:extLst>
            </p:cNvPr>
            <p:cNvSpPr txBox="1"/>
            <p:nvPr/>
          </p:nvSpPr>
          <p:spPr>
            <a:xfrm flipH="1">
              <a:off x="3311524" y="662177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98" name="Group 97">
            <a:extLst>
              <a:ext uri="{FF2B5EF4-FFF2-40B4-BE49-F238E27FC236}">
                <a16:creationId xmlns:a16="http://schemas.microsoft.com/office/drawing/2014/main" id="{60B1C2B2-83CA-30D6-A80F-D605CCCA8CE5}"/>
              </a:ext>
            </a:extLst>
          </p:cNvPr>
          <p:cNvGrpSpPr/>
          <p:nvPr/>
        </p:nvGrpSpPr>
        <p:grpSpPr>
          <a:xfrm>
            <a:off x="7411440" y="5943600"/>
            <a:ext cx="4099916" cy="1828800"/>
            <a:chOff x="7411440" y="5943600"/>
            <a:chExt cx="4099916" cy="1828800"/>
          </a:xfrm>
        </p:grpSpPr>
        <p:sp>
          <p:nvSpPr>
            <p:cNvPr id="37" name="Decision 36">
              <a:extLst>
                <a:ext uri="{FF2B5EF4-FFF2-40B4-BE49-F238E27FC236}">
                  <a16:creationId xmlns:a16="http://schemas.microsoft.com/office/drawing/2014/main" id="{A1BFAE91-43B2-19FC-586A-7373E5903E1D}"/>
                </a:ext>
              </a:extLst>
            </p:cNvPr>
            <p:cNvSpPr/>
            <p:nvPr/>
          </p:nvSpPr>
          <p:spPr bwMode="auto">
            <a:xfrm>
              <a:off x="8768156" y="594360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algn="ctr" defTabSz="914400" fontAlgn="base">
                <a:spcBef>
                  <a:spcPct val="0"/>
                </a:spcBef>
                <a:spcAft>
                  <a:spcPct val="0"/>
                </a:spcAft>
              </a:pPr>
              <a:r>
                <a:rPr lang="en-US" sz="1400" dirty="0">
                  <a:solidFill>
                    <a:schemeClr val="tx1"/>
                  </a:solidFill>
                </a:rPr>
                <a:t>Does client require advanced networking options?</a:t>
              </a:r>
              <a:endParaRPr kumimoji="0" lang="en-US" sz="1400" b="0" i="0" u="none" strike="noStrike" cap="none" normalizeH="0" baseline="0" dirty="0">
                <a:ln>
                  <a:noFill/>
                </a:ln>
                <a:solidFill>
                  <a:schemeClr val="tx1"/>
                </a:solidFill>
                <a:effectLst/>
                <a:latin typeface="+mn-lt"/>
              </a:endParaRPr>
            </a:p>
          </p:txBody>
        </p:sp>
        <p:cxnSp>
          <p:nvCxnSpPr>
            <p:cNvPr id="42" name="Straight Arrow Connector 41">
              <a:extLst>
                <a:ext uri="{FF2B5EF4-FFF2-40B4-BE49-F238E27FC236}">
                  <a16:creationId xmlns:a16="http://schemas.microsoft.com/office/drawing/2014/main" id="{115ED3CD-F32E-C5F2-F2A8-EDCF42C20B35}"/>
                </a:ext>
              </a:extLst>
            </p:cNvPr>
            <p:cNvCxnSpPr>
              <a:cxnSpLocks/>
              <a:stCxn id="36" idx="3"/>
              <a:endCxn id="37" idx="1"/>
            </p:cNvCxnSpPr>
            <p:nvPr/>
          </p:nvCxnSpPr>
          <p:spPr bwMode="auto">
            <a:xfrm>
              <a:off x="7411440" y="6858000"/>
              <a:ext cx="1356716"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947C13F0-9C38-D01E-75DA-CB23565870CF}"/>
                </a:ext>
              </a:extLst>
            </p:cNvPr>
            <p:cNvSpPr txBox="1"/>
            <p:nvPr/>
          </p:nvSpPr>
          <p:spPr>
            <a:xfrm flipH="1">
              <a:off x="7411440" y="662177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99" name="Group 98">
            <a:extLst>
              <a:ext uri="{FF2B5EF4-FFF2-40B4-BE49-F238E27FC236}">
                <a16:creationId xmlns:a16="http://schemas.microsoft.com/office/drawing/2014/main" id="{76FF53C8-ADA3-2927-CFAF-E0D44EF530B7}"/>
              </a:ext>
            </a:extLst>
          </p:cNvPr>
          <p:cNvGrpSpPr/>
          <p:nvPr/>
        </p:nvGrpSpPr>
        <p:grpSpPr>
          <a:xfrm>
            <a:off x="11511356" y="5943600"/>
            <a:ext cx="4099916" cy="1828800"/>
            <a:chOff x="11511356" y="5943600"/>
            <a:chExt cx="4099916" cy="1828800"/>
          </a:xfrm>
        </p:grpSpPr>
        <p:sp>
          <p:nvSpPr>
            <p:cNvPr id="39" name="Decision 38">
              <a:extLst>
                <a:ext uri="{FF2B5EF4-FFF2-40B4-BE49-F238E27FC236}">
                  <a16:creationId xmlns:a16="http://schemas.microsoft.com/office/drawing/2014/main" id="{9779965E-0422-DB68-FCA1-C107A8A32793}"/>
                </a:ext>
              </a:extLst>
            </p:cNvPr>
            <p:cNvSpPr/>
            <p:nvPr/>
          </p:nvSpPr>
          <p:spPr bwMode="auto">
            <a:xfrm>
              <a:off x="12868072" y="594360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Does client </a:t>
              </a:r>
              <a:br>
                <a:rPr lang="en-US" sz="1400" dirty="0">
                  <a:solidFill>
                    <a:schemeClr val="tx1"/>
                  </a:solidFill>
                </a:rPr>
              </a:br>
              <a:r>
                <a:rPr lang="en-US" sz="1400" dirty="0">
                  <a:solidFill>
                    <a:schemeClr val="tx1"/>
                  </a:solidFill>
                </a:rPr>
                <a:t>have specific RPO/RTO or data retention requirements?</a:t>
              </a:r>
              <a:endParaRPr kumimoji="0" lang="en-US" sz="1400" b="0" i="0" u="none" strike="noStrike" cap="none" normalizeH="0" baseline="0" dirty="0">
                <a:ln>
                  <a:noFill/>
                </a:ln>
                <a:solidFill>
                  <a:schemeClr val="tx1"/>
                </a:solidFill>
                <a:effectLst/>
                <a:latin typeface="+mn-lt"/>
              </a:endParaRPr>
            </a:p>
          </p:txBody>
        </p:sp>
        <p:cxnSp>
          <p:nvCxnSpPr>
            <p:cNvPr id="43" name="Straight Arrow Connector 42">
              <a:extLst>
                <a:ext uri="{FF2B5EF4-FFF2-40B4-BE49-F238E27FC236}">
                  <a16:creationId xmlns:a16="http://schemas.microsoft.com/office/drawing/2014/main" id="{75327816-C2BE-7365-4876-63A8533AE5E8}"/>
                </a:ext>
              </a:extLst>
            </p:cNvPr>
            <p:cNvCxnSpPr>
              <a:cxnSpLocks/>
              <a:stCxn id="37" idx="3"/>
              <a:endCxn id="39" idx="1"/>
            </p:cNvCxnSpPr>
            <p:nvPr/>
          </p:nvCxnSpPr>
          <p:spPr bwMode="auto">
            <a:xfrm>
              <a:off x="11511356" y="6858000"/>
              <a:ext cx="1356716"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E3D92654-8358-C01C-9FA7-54DFA5684013}"/>
                </a:ext>
              </a:extLst>
            </p:cNvPr>
            <p:cNvSpPr txBox="1"/>
            <p:nvPr/>
          </p:nvSpPr>
          <p:spPr>
            <a:xfrm flipH="1">
              <a:off x="11511356" y="662177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100" name="Group 99">
            <a:extLst>
              <a:ext uri="{FF2B5EF4-FFF2-40B4-BE49-F238E27FC236}">
                <a16:creationId xmlns:a16="http://schemas.microsoft.com/office/drawing/2014/main" id="{7BC83CC9-8DFF-FE96-5E6B-11F3B7CE048B}"/>
              </a:ext>
            </a:extLst>
          </p:cNvPr>
          <p:cNvGrpSpPr/>
          <p:nvPr/>
        </p:nvGrpSpPr>
        <p:grpSpPr>
          <a:xfrm>
            <a:off x="15611272" y="5943600"/>
            <a:ext cx="4099916" cy="1828800"/>
            <a:chOff x="15611272" y="5943600"/>
            <a:chExt cx="4099916" cy="1828800"/>
          </a:xfrm>
        </p:grpSpPr>
        <p:sp>
          <p:nvSpPr>
            <p:cNvPr id="38" name="Decision 37">
              <a:extLst>
                <a:ext uri="{FF2B5EF4-FFF2-40B4-BE49-F238E27FC236}">
                  <a16:creationId xmlns:a16="http://schemas.microsoft.com/office/drawing/2014/main" id="{B006D275-839D-80E9-98FE-9049C3BA5611}"/>
                </a:ext>
              </a:extLst>
            </p:cNvPr>
            <p:cNvSpPr/>
            <p:nvPr/>
          </p:nvSpPr>
          <p:spPr bwMode="auto">
            <a:xfrm>
              <a:off x="16967988" y="594360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Does client require flexible or extended update / upgrade schedules? </a:t>
              </a:r>
              <a:endParaRPr kumimoji="0" lang="en-US" sz="1400" b="0" i="0" u="none" strike="noStrike" cap="none" normalizeH="0" baseline="0" dirty="0">
                <a:ln>
                  <a:noFill/>
                </a:ln>
                <a:solidFill>
                  <a:schemeClr val="tx1"/>
                </a:solidFill>
                <a:effectLst/>
                <a:latin typeface="+mn-lt"/>
              </a:endParaRPr>
            </a:p>
          </p:txBody>
        </p:sp>
        <p:cxnSp>
          <p:nvCxnSpPr>
            <p:cNvPr id="44" name="Straight Arrow Connector 43">
              <a:extLst>
                <a:ext uri="{FF2B5EF4-FFF2-40B4-BE49-F238E27FC236}">
                  <a16:creationId xmlns:a16="http://schemas.microsoft.com/office/drawing/2014/main" id="{9054587F-FFEC-D8C0-FB2C-FE0D71421CF7}"/>
                </a:ext>
              </a:extLst>
            </p:cNvPr>
            <p:cNvCxnSpPr>
              <a:cxnSpLocks/>
              <a:stCxn id="39" idx="3"/>
              <a:endCxn id="38" idx="1"/>
            </p:cNvCxnSpPr>
            <p:nvPr/>
          </p:nvCxnSpPr>
          <p:spPr bwMode="auto">
            <a:xfrm>
              <a:off x="15611272" y="6858000"/>
              <a:ext cx="1356716"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F6E0E753-01B7-FEF0-96D8-31D6AC0FB88A}"/>
                </a:ext>
              </a:extLst>
            </p:cNvPr>
            <p:cNvSpPr txBox="1"/>
            <p:nvPr/>
          </p:nvSpPr>
          <p:spPr>
            <a:xfrm flipH="1">
              <a:off x="15611272" y="662177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101" name="Group 100">
            <a:extLst>
              <a:ext uri="{FF2B5EF4-FFF2-40B4-BE49-F238E27FC236}">
                <a16:creationId xmlns:a16="http://schemas.microsoft.com/office/drawing/2014/main" id="{7CFE8107-5A0C-663C-ABA8-5AA8F167F58B}"/>
              </a:ext>
            </a:extLst>
          </p:cNvPr>
          <p:cNvGrpSpPr/>
          <p:nvPr/>
        </p:nvGrpSpPr>
        <p:grpSpPr>
          <a:xfrm>
            <a:off x="19711188" y="5943600"/>
            <a:ext cx="4099915" cy="1828800"/>
            <a:chOff x="19711188" y="5943600"/>
            <a:chExt cx="4099915" cy="1828800"/>
          </a:xfrm>
        </p:grpSpPr>
        <p:sp>
          <p:nvSpPr>
            <p:cNvPr id="40" name="Process 39">
              <a:extLst>
                <a:ext uri="{FF2B5EF4-FFF2-40B4-BE49-F238E27FC236}">
                  <a16:creationId xmlns:a16="http://schemas.microsoft.com/office/drawing/2014/main" id="{3C56787B-03D5-1643-8088-77D384AE05DD}"/>
                </a:ext>
              </a:extLst>
            </p:cNvPr>
            <p:cNvSpPr/>
            <p:nvPr/>
          </p:nvSpPr>
          <p:spPr bwMode="auto">
            <a:xfrm>
              <a:off x="21067903" y="5943600"/>
              <a:ext cx="2743200" cy="1828800"/>
            </a:xfrm>
            <a:prstGeom prst="flowChartProcess">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800" dirty="0">
                  <a:solidFill>
                    <a:schemeClr val="tx1"/>
                  </a:solidFill>
                </a:rPr>
                <a:t>MAS SaaS Standard</a:t>
              </a:r>
              <a:endParaRPr kumimoji="0" lang="en-US" sz="1800" b="0" i="0" u="none" strike="noStrike" cap="none" normalizeH="0" baseline="0" dirty="0">
                <a:ln>
                  <a:noFill/>
                </a:ln>
                <a:solidFill>
                  <a:schemeClr val="tx1"/>
                </a:solidFill>
                <a:effectLst/>
                <a:latin typeface="+mn-lt"/>
              </a:endParaRPr>
            </a:p>
          </p:txBody>
        </p:sp>
        <p:cxnSp>
          <p:nvCxnSpPr>
            <p:cNvPr id="45" name="Straight Arrow Connector 44">
              <a:extLst>
                <a:ext uri="{FF2B5EF4-FFF2-40B4-BE49-F238E27FC236}">
                  <a16:creationId xmlns:a16="http://schemas.microsoft.com/office/drawing/2014/main" id="{623E7C5A-72AD-23B3-5B73-4635DBBB9C0F}"/>
                </a:ext>
              </a:extLst>
            </p:cNvPr>
            <p:cNvCxnSpPr>
              <a:cxnSpLocks/>
              <a:stCxn id="38" idx="3"/>
              <a:endCxn id="40" idx="1"/>
            </p:cNvCxnSpPr>
            <p:nvPr/>
          </p:nvCxnSpPr>
          <p:spPr bwMode="auto">
            <a:xfrm>
              <a:off x="19711188" y="6858000"/>
              <a:ext cx="1356715"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8F454700-C840-BD55-48C4-88E11AC00D4E}"/>
                </a:ext>
              </a:extLst>
            </p:cNvPr>
            <p:cNvSpPr txBox="1"/>
            <p:nvPr/>
          </p:nvSpPr>
          <p:spPr>
            <a:xfrm flipH="1">
              <a:off x="19711188" y="662177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No</a:t>
              </a:r>
            </a:p>
          </p:txBody>
        </p:sp>
      </p:grpSp>
      <p:grpSp>
        <p:nvGrpSpPr>
          <p:cNvPr id="96" name="Group 95">
            <a:extLst>
              <a:ext uri="{FF2B5EF4-FFF2-40B4-BE49-F238E27FC236}">
                <a16:creationId xmlns:a16="http://schemas.microsoft.com/office/drawing/2014/main" id="{D9C59CC4-6B32-3176-1723-648FAF72B096}"/>
              </a:ext>
            </a:extLst>
          </p:cNvPr>
          <p:cNvGrpSpPr/>
          <p:nvPr/>
        </p:nvGrpSpPr>
        <p:grpSpPr>
          <a:xfrm>
            <a:off x="568324" y="3931919"/>
            <a:ext cx="18063268" cy="3840481"/>
            <a:chOff x="568324" y="3931919"/>
            <a:chExt cx="18063268" cy="3840481"/>
          </a:xfrm>
        </p:grpSpPr>
        <p:sp>
          <p:nvSpPr>
            <p:cNvPr id="35" name="Decision 34">
              <a:extLst>
                <a:ext uri="{FF2B5EF4-FFF2-40B4-BE49-F238E27FC236}">
                  <a16:creationId xmlns:a16="http://schemas.microsoft.com/office/drawing/2014/main" id="{667AB4EE-E856-38EA-41FC-FB09453690A5}"/>
                </a:ext>
              </a:extLst>
            </p:cNvPr>
            <p:cNvSpPr/>
            <p:nvPr/>
          </p:nvSpPr>
          <p:spPr bwMode="auto">
            <a:xfrm>
              <a:off x="568324" y="5943600"/>
              <a:ext cx="2743200" cy="1828800"/>
            </a:xfrm>
            <a:prstGeom prst="flowChartDecision">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400" dirty="0">
                  <a:solidFill>
                    <a:schemeClr val="tx1"/>
                  </a:solidFill>
                </a:rPr>
                <a:t>Does client require a data center other than a preferred location?</a:t>
              </a:r>
              <a:endParaRPr kumimoji="0" lang="en-US" sz="1400" b="0" i="0" u="none" strike="noStrike" cap="none" normalizeH="0" baseline="0" dirty="0">
                <a:ln>
                  <a:noFill/>
                </a:ln>
                <a:solidFill>
                  <a:schemeClr val="tx1"/>
                </a:solidFill>
                <a:effectLst/>
                <a:latin typeface="+mn-lt"/>
              </a:endParaRPr>
            </a:p>
          </p:txBody>
        </p:sp>
        <p:grpSp>
          <p:nvGrpSpPr>
            <p:cNvPr id="77" name="Group 76">
              <a:extLst>
                <a:ext uri="{FF2B5EF4-FFF2-40B4-BE49-F238E27FC236}">
                  <a16:creationId xmlns:a16="http://schemas.microsoft.com/office/drawing/2014/main" id="{926C6543-FC8C-AD8D-173F-33D211103008}"/>
                </a:ext>
              </a:extLst>
            </p:cNvPr>
            <p:cNvGrpSpPr/>
            <p:nvPr/>
          </p:nvGrpSpPr>
          <p:grpSpPr>
            <a:xfrm>
              <a:off x="1939924" y="3931919"/>
              <a:ext cx="16691668" cy="2011681"/>
              <a:chOff x="1939924" y="3931919"/>
              <a:chExt cx="16691668" cy="2011681"/>
            </a:xfrm>
          </p:grpSpPr>
          <p:cxnSp>
            <p:nvCxnSpPr>
              <p:cNvPr id="53" name="Straight Arrow Connector 52">
                <a:extLst>
                  <a:ext uri="{FF2B5EF4-FFF2-40B4-BE49-F238E27FC236}">
                    <a16:creationId xmlns:a16="http://schemas.microsoft.com/office/drawing/2014/main" id="{B1777E82-9687-2A89-183D-8062218B6485}"/>
                  </a:ext>
                </a:extLst>
              </p:cNvPr>
              <p:cNvCxnSpPr>
                <a:cxnSpLocks/>
              </p:cNvCxnSpPr>
              <p:nvPr/>
            </p:nvCxnSpPr>
            <p:spPr bwMode="auto">
              <a:xfrm>
                <a:off x="1939924" y="3931920"/>
                <a:ext cx="0" cy="201168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07C88AF-4ADA-C1F8-F6D3-16E12C0A9C6B}"/>
                  </a:ext>
                </a:extLst>
              </p:cNvPr>
              <p:cNvCxnSpPr>
                <a:cxnSpLocks/>
              </p:cNvCxnSpPr>
              <p:nvPr/>
            </p:nvCxnSpPr>
            <p:spPr bwMode="auto">
              <a:xfrm>
                <a:off x="1939924" y="4937760"/>
                <a:ext cx="164173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61F9346-85A1-C0FA-F79F-C61490E2DC1D}"/>
                  </a:ext>
                </a:extLst>
              </p:cNvPr>
              <p:cNvCxnSpPr>
                <a:stCxn id="8" idx="2"/>
              </p:cNvCxnSpPr>
              <p:nvPr/>
            </p:nvCxnSpPr>
            <p:spPr bwMode="auto">
              <a:xfrm>
                <a:off x="18339588" y="3931920"/>
                <a:ext cx="17685" cy="10058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060D1AA-122D-80A6-69BD-4987ACBA3467}"/>
                  </a:ext>
                </a:extLst>
              </p:cNvPr>
              <p:cNvCxnSpPr>
                <a:cxnSpLocks/>
                <a:stCxn id="9" idx="2"/>
              </p:cNvCxnSpPr>
              <p:nvPr/>
            </p:nvCxnSpPr>
            <p:spPr bwMode="auto">
              <a:xfrm>
                <a:off x="14239672" y="3931920"/>
                <a:ext cx="0" cy="100583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B29DD7F-C696-8490-1671-7633F0C8B60D}"/>
                  </a:ext>
                </a:extLst>
              </p:cNvPr>
              <p:cNvCxnSpPr>
                <a:cxnSpLocks/>
              </p:cNvCxnSpPr>
              <p:nvPr/>
            </p:nvCxnSpPr>
            <p:spPr bwMode="auto">
              <a:xfrm>
                <a:off x="10139756" y="3931920"/>
                <a:ext cx="0" cy="100583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42183DE-E2C9-2812-64A1-24C677E6C758}"/>
                  </a:ext>
                </a:extLst>
              </p:cNvPr>
              <p:cNvCxnSpPr>
                <a:cxnSpLocks/>
                <a:stCxn id="6" idx="2"/>
              </p:cNvCxnSpPr>
              <p:nvPr/>
            </p:nvCxnSpPr>
            <p:spPr bwMode="auto">
              <a:xfrm>
                <a:off x="6039840" y="3931920"/>
                <a:ext cx="0" cy="100583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F6F7A1D0-165E-E07F-62DF-EF338661A3D1}"/>
                  </a:ext>
                </a:extLst>
              </p:cNvPr>
              <p:cNvSpPr txBox="1"/>
              <p:nvPr/>
            </p:nvSpPr>
            <p:spPr>
              <a:xfrm flipH="1">
                <a:off x="1957610" y="3936076"/>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sp>
            <p:nvSpPr>
              <p:cNvPr id="73" name="TextBox 72">
                <a:extLst>
                  <a:ext uri="{FF2B5EF4-FFF2-40B4-BE49-F238E27FC236}">
                    <a16:creationId xmlns:a16="http://schemas.microsoft.com/office/drawing/2014/main" id="{7422AD65-334D-191B-333F-8E010E218924}"/>
                  </a:ext>
                </a:extLst>
              </p:cNvPr>
              <p:cNvSpPr txBox="1"/>
              <p:nvPr/>
            </p:nvSpPr>
            <p:spPr>
              <a:xfrm flipH="1">
                <a:off x="6057526" y="3936076"/>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sp>
            <p:nvSpPr>
              <p:cNvPr id="74" name="TextBox 73">
                <a:extLst>
                  <a:ext uri="{FF2B5EF4-FFF2-40B4-BE49-F238E27FC236}">
                    <a16:creationId xmlns:a16="http://schemas.microsoft.com/office/drawing/2014/main" id="{204B05C9-591F-03BE-FECA-112033AB76BC}"/>
                  </a:ext>
                </a:extLst>
              </p:cNvPr>
              <p:cNvSpPr txBox="1"/>
              <p:nvPr/>
            </p:nvSpPr>
            <p:spPr>
              <a:xfrm flipH="1">
                <a:off x="10157442" y="3931920"/>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sp>
            <p:nvSpPr>
              <p:cNvPr id="75" name="TextBox 74">
                <a:extLst>
                  <a:ext uri="{FF2B5EF4-FFF2-40B4-BE49-F238E27FC236}">
                    <a16:creationId xmlns:a16="http://schemas.microsoft.com/office/drawing/2014/main" id="{D4FAA869-B5B8-63D2-718D-157165A82A11}"/>
                  </a:ext>
                </a:extLst>
              </p:cNvPr>
              <p:cNvSpPr txBox="1"/>
              <p:nvPr/>
            </p:nvSpPr>
            <p:spPr>
              <a:xfrm flipH="1">
                <a:off x="14257357" y="3931920"/>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sp>
            <p:nvSpPr>
              <p:cNvPr id="76" name="TextBox 75">
                <a:extLst>
                  <a:ext uri="{FF2B5EF4-FFF2-40B4-BE49-F238E27FC236}">
                    <a16:creationId xmlns:a16="http://schemas.microsoft.com/office/drawing/2014/main" id="{944479FB-499F-5F18-66F1-16C0B033D6B1}"/>
                  </a:ext>
                </a:extLst>
              </p:cNvPr>
              <p:cNvSpPr txBox="1"/>
              <p:nvPr/>
            </p:nvSpPr>
            <p:spPr>
              <a:xfrm flipH="1">
                <a:off x="18357272" y="393191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grpSp>
      </p:grpSp>
      <p:grpSp>
        <p:nvGrpSpPr>
          <p:cNvPr id="102" name="Group 101">
            <a:extLst>
              <a:ext uri="{FF2B5EF4-FFF2-40B4-BE49-F238E27FC236}">
                <a16:creationId xmlns:a16="http://schemas.microsoft.com/office/drawing/2014/main" id="{B096D628-F841-BA43-AC0E-E2A863641E9D}"/>
              </a:ext>
            </a:extLst>
          </p:cNvPr>
          <p:cNvGrpSpPr/>
          <p:nvPr/>
        </p:nvGrpSpPr>
        <p:grpSpPr>
          <a:xfrm>
            <a:off x="586010" y="7783996"/>
            <a:ext cx="18045582" cy="3828884"/>
            <a:chOff x="586010" y="7783996"/>
            <a:chExt cx="18045582" cy="3828884"/>
          </a:xfrm>
        </p:grpSpPr>
        <p:grpSp>
          <p:nvGrpSpPr>
            <p:cNvPr id="78" name="Group 77">
              <a:extLst>
                <a:ext uri="{FF2B5EF4-FFF2-40B4-BE49-F238E27FC236}">
                  <a16:creationId xmlns:a16="http://schemas.microsoft.com/office/drawing/2014/main" id="{450DB7E0-4D98-A498-5323-02C804C51FA0}"/>
                </a:ext>
              </a:extLst>
            </p:cNvPr>
            <p:cNvGrpSpPr/>
            <p:nvPr/>
          </p:nvGrpSpPr>
          <p:grpSpPr>
            <a:xfrm>
              <a:off x="1939924" y="7783996"/>
              <a:ext cx="16691668" cy="2011681"/>
              <a:chOff x="1939924" y="3931919"/>
              <a:chExt cx="16691668" cy="2011681"/>
            </a:xfrm>
          </p:grpSpPr>
          <p:cxnSp>
            <p:nvCxnSpPr>
              <p:cNvPr id="79" name="Straight Arrow Connector 78">
                <a:extLst>
                  <a:ext uri="{FF2B5EF4-FFF2-40B4-BE49-F238E27FC236}">
                    <a16:creationId xmlns:a16="http://schemas.microsoft.com/office/drawing/2014/main" id="{16CC3F1C-C578-8469-7235-F7BA6EFE9699}"/>
                  </a:ext>
                </a:extLst>
              </p:cNvPr>
              <p:cNvCxnSpPr>
                <a:cxnSpLocks/>
              </p:cNvCxnSpPr>
              <p:nvPr/>
            </p:nvCxnSpPr>
            <p:spPr bwMode="auto">
              <a:xfrm>
                <a:off x="1939924" y="3931920"/>
                <a:ext cx="0" cy="201168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67C2C9E-1AFD-BA60-430B-B2ACC22DDE31}"/>
                  </a:ext>
                </a:extLst>
              </p:cNvPr>
              <p:cNvCxnSpPr>
                <a:cxnSpLocks/>
              </p:cNvCxnSpPr>
              <p:nvPr/>
            </p:nvCxnSpPr>
            <p:spPr bwMode="auto">
              <a:xfrm>
                <a:off x="1939924" y="4937760"/>
                <a:ext cx="164173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A124ACA9-18B3-3236-8D6B-6B995BAD63D7}"/>
                  </a:ext>
                </a:extLst>
              </p:cNvPr>
              <p:cNvCxnSpPr/>
              <p:nvPr/>
            </p:nvCxnSpPr>
            <p:spPr bwMode="auto">
              <a:xfrm>
                <a:off x="18339588" y="3931920"/>
                <a:ext cx="17685" cy="10058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00F1F9F-550F-B731-B147-826416AF6536}"/>
                  </a:ext>
                </a:extLst>
              </p:cNvPr>
              <p:cNvCxnSpPr>
                <a:cxnSpLocks/>
              </p:cNvCxnSpPr>
              <p:nvPr/>
            </p:nvCxnSpPr>
            <p:spPr bwMode="auto">
              <a:xfrm>
                <a:off x="14239672" y="3931920"/>
                <a:ext cx="0" cy="100583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140D9EF-C9B0-707F-3B45-5BAC7514EB27}"/>
                  </a:ext>
                </a:extLst>
              </p:cNvPr>
              <p:cNvCxnSpPr>
                <a:cxnSpLocks/>
              </p:cNvCxnSpPr>
              <p:nvPr/>
            </p:nvCxnSpPr>
            <p:spPr bwMode="auto">
              <a:xfrm>
                <a:off x="10139756" y="3931920"/>
                <a:ext cx="0" cy="100583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6C85D47-6AB3-ED65-3D6F-F8EE383FA604}"/>
                  </a:ext>
                </a:extLst>
              </p:cNvPr>
              <p:cNvCxnSpPr>
                <a:cxnSpLocks/>
              </p:cNvCxnSpPr>
              <p:nvPr/>
            </p:nvCxnSpPr>
            <p:spPr bwMode="auto">
              <a:xfrm>
                <a:off x="6039840" y="3931920"/>
                <a:ext cx="0" cy="100583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73282A98-C7AC-8921-0A63-0F79E6D85FC1}"/>
                  </a:ext>
                </a:extLst>
              </p:cNvPr>
              <p:cNvSpPr txBox="1"/>
              <p:nvPr/>
            </p:nvSpPr>
            <p:spPr>
              <a:xfrm flipH="1">
                <a:off x="1957610" y="3936076"/>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sp>
            <p:nvSpPr>
              <p:cNvPr id="86" name="TextBox 85">
                <a:extLst>
                  <a:ext uri="{FF2B5EF4-FFF2-40B4-BE49-F238E27FC236}">
                    <a16:creationId xmlns:a16="http://schemas.microsoft.com/office/drawing/2014/main" id="{48AE7F2A-FC8B-43B2-69FE-C046CAC9E50F}"/>
                  </a:ext>
                </a:extLst>
              </p:cNvPr>
              <p:cNvSpPr txBox="1"/>
              <p:nvPr/>
            </p:nvSpPr>
            <p:spPr>
              <a:xfrm flipH="1">
                <a:off x="6057526" y="3936076"/>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sp>
            <p:nvSpPr>
              <p:cNvPr id="87" name="TextBox 86">
                <a:extLst>
                  <a:ext uri="{FF2B5EF4-FFF2-40B4-BE49-F238E27FC236}">
                    <a16:creationId xmlns:a16="http://schemas.microsoft.com/office/drawing/2014/main" id="{A1CE79B2-774D-A06B-3882-5D4510D330B2}"/>
                  </a:ext>
                </a:extLst>
              </p:cNvPr>
              <p:cNvSpPr txBox="1"/>
              <p:nvPr/>
            </p:nvSpPr>
            <p:spPr>
              <a:xfrm flipH="1">
                <a:off x="10157442" y="3931920"/>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sp>
            <p:nvSpPr>
              <p:cNvPr id="88" name="TextBox 87">
                <a:extLst>
                  <a:ext uri="{FF2B5EF4-FFF2-40B4-BE49-F238E27FC236}">
                    <a16:creationId xmlns:a16="http://schemas.microsoft.com/office/drawing/2014/main" id="{89D6F968-62FE-173B-CB96-EE6EA8BD8278}"/>
                  </a:ext>
                </a:extLst>
              </p:cNvPr>
              <p:cNvSpPr txBox="1"/>
              <p:nvPr/>
            </p:nvSpPr>
            <p:spPr>
              <a:xfrm flipH="1">
                <a:off x="14257357" y="3931920"/>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sp>
            <p:nvSpPr>
              <p:cNvPr id="89" name="TextBox 88">
                <a:extLst>
                  <a:ext uri="{FF2B5EF4-FFF2-40B4-BE49-F238E27FC236}">
                    <a16:creationId xmlns:a16="http://schemas.microsoft.com/office/drawing/2014/main" id="{41E03109-D7AE-580E-078B-58626D872A6C}"/>
                  </a:ext>
                </a:extLst>
              </p:cNvPr>
              <p:cNvSpPr txBox="1"/>
              <p:nvPr/>
            </p:nvSpPr>
            <p:spPr>
              <a:xfrm flipH="1">
                <a:off x="18357272" y="3931919"/>
                <a:ext cx="27432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sz="1400" kern="0" dirty="0">
                    <a:solidFill>
                      <a:srgbClr val="000000"/>
                    </a:solidFill>
                    <a:ea typeface="+mj-ea"/>
                    <a:cs typeface="+mj-cs"/>
                    <a:sym typeface="IBM Plex Sans Light"/>
                  </a:rPr>
                  <a:t> Yes</a:t>
                </a:r>
              </a:p>
            </p:txBody>
          </p:sp>
        </p:grpSp>
        <p:sp>
          <p:nvSpPr>
            <p:cNvPr id="90" name="Process 89">
              <a:extLst>
                <a:ext uri="{FF2B5EF4-FFF2-40B4-BE49-F238E27FC236}">
                  <a16:creationId xmlns:a16="http://schemas.microsoft.com/office/drawing/2014/main" id="{794BE84A-02FF-7567-1A9C-41FB68BC852F}"/>
                </a:ext>
              </a:extLst>
            </p:cNvPr>
            <p:cNvSpPr/>
            <p:nvPr/>
          </p:nvSpPr>
          <p:spPr bwMode="auto">
            <a:xfrm>
              <a:off x="586010" y="9784080"/>
              <a:ext cx="2743200" cy="1828800"/>
            </a:xfrm>
            <a:prstGeom prst="flowChartProcess">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IBM Plex Sans Light"/>
                <a:buNone/>
                <a:tabLst/>
              </a:pPr>
              <a:r>
                <a:rPr lang="en-US" sz="1800" dirty="0">
                  <a:solidFill>
                    <a:schemeClr val="tx1"/>
                  </a:solidFill>
                </a:rPr>
                <a:t>MAS SaaS Premium</a:t>
              </a:r>
              <a:endParaRPr kumimoji="0" lang="en-US" sz="1800" b="0" i="0" u="none" strike="noStrike" cap="none" normalizeH="0" baseline="0" dirty="0">
                <a:ln>
                  <a:noFill/>
                </a:ln>
                <a:solidFill>
                  <a:schemeClr val="tx1"/>
                </a:solidFill>
                <a:effectLst/>
                <a:latin typeface="+mn-lt"/>
              </a:endParaRPr>
            </a:p>
          </p:txBody>
        </p:sp>
      </p:grpSp>
    </p:spTree>
    <p:extLst>
      <p:ext uri="{BB962C8B-B14F-4D97-AF65-F5344CB8AC3E}">
        <p14:creationId xmlns:p14="http://schemas.microsoft.com/office/powerpoint/2010/main" val="3550207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0A3B-94FE-1F96-9CA7-A48243BBC459}"/>
              </a:ext>
            </a:extLst>
          </p:cNvPr>
          <p:cNvSpPr>
            <a:spLocks noGrp="1"/>
          </p:cNvSpPr>
          <p:nvPr>
            <p:ph type="title"/>
          </p:nvPr>
        </p:nvSpPr>
        <p:spPr>
          <a:xfrm>
            <a:off x="576071" y="576072"/>
            <a:ext cx="5212080" cy="1525588"/>
          </a:xfrm>
        </p:spPr>
        <p:txBody>
          <a:bodyPr/>
          <a:lstStyle/>
          <a:p>
            <a:r>
              <a:rPr lang="en-US" dirty="0"/>
              <a:t>MAS SaaS Service Comparison</a:t>
            </a:r>
            <a:r>
              <a:rPr lang="en-US" baseline="30000" dirty="0"/>
              <a:t>1,2</a:t>
            </a:r>
            <a:endParaRPr lang="en-US" dirty="0"/>
          </a:p>
        </p:txBody>
      </p:sp>
      <p:sp>
        <p:nvSpPr>
          <p:cNvPr id="3" name="Slide Number Placeholder 2">
            <a:extLst>
              <a:ext uri="{FF2B5EF4-FFF2-40B4-BE49-F238E27FC236}">
                <a16:creationId xmlns:a16="http://schemas.microsoft.com/office/drawing/2014/main" id="{4F0553A9-92F1-19C8-AF48-6C950BD31C0B}"/>
              </a:ext>
            </a:extLst>
          </p:cNvPr>
          <p:cNvSpPr>
            <a:spLocks noGrp="1"/>
          </p:cNvSpPr>
          <p:nvPr>
            <p:ph type="sldNum" sz="quarter" idx="10"/>
          </p:nvPr>
        </p:nvSpPr>
        <p:spPr/>
        <p:txBody>
          <a:bodyPr/>
          <a:lstStyle/>
          <a:p>
            <a:fld id="{86CB4B4D-7CA3-9044-876B-883B54F8677D}" type="slidenum">
              <a:rPr lang="en-US" smtClean="0"/>
              <a:t>14</a:t>
            </a:fld>
            <a:endParaRPr lang="en-US" dirty="0"/>
          </a:p>
        </p:txBody>
      </p:sp>
      <p:sp>
        <p:nvSpPr>
          <p:cNvPr id="4" name="Text Placeholder 3">
            <a:extLst>
              <a:ext uri="{FF2B5EF4-FFF2-40B4-BE49-F238E27FC236}">
                <a16:creationId xmlns:a16="http://schemas.microsoft.com/office/drawing/2014/main" id="{5768BC28-196B-2BDD-5D60-F7080C5BADA9}"/>
              </a:ext>
            </a:extLst>
          </p:cNvPr>
          <p:cNvSpPr>
            <a:spLocks noGrp="1"/>
          </p:cNvSpPr>
          <p:nvPr>
            <p:ph type="body" sz="quarter" idx="12"/>
          </p:nvPr>
        </p:nvSpPr>
        <p:spPr>
          <a:xfrm>
            <a:off x="576073" y="3429000"/>
            <a:ext cx="5212080" cy="8572500"/>
          </a:xfrm>
        </p:spPr>
        <p:txBody>
          <a:bodyPr/>
          <a:lstStyle/>
          <a:p>
            <a:pPr>
              <a:tabLst>
                <a:tab pos="3200400" algn="r"/>
                <a:tab pos="3657600" algn="l"/>
              </a:tabLst>
            </a:pPr>
            <a:r>
              <a:rPr lang="en-US" sz="2400" dirty="0"/>
              <a:t>	</a:t>
            </a:r>
            <a:r>
              <a:rPr lang="en-US" sz="2600" dirty="0"/>
              <a:t>Included	◼︎</a:t>
            </a:r>
          </a:p>
          <a:p>
            <a:pPr>
              <a:tabLst>
                <a:tab pos="3200400" algn="r"/>
                <a:tab pos="3657600" algn="l"/>
              </a:tabLst>
            </a:pPr>
            <a:endParaRPr lang="en-US" sz="2600" dirty="0"/>
          </a:p>
          <a:p>
            <a:pPr>
              <a:tabLst>
                <a:tab pos="3200400" algn="r"/>
                <a:tab pos="3657600" algn="l"/>
              </a:tabLst>
            </a:pPr>
            <a:r>
              <a:rPr lang="en-US" sz="2600" dirty="0"/>
              <a:t>	Additional Purchase	◻︎</a:t>
            </a:r>
          </a:p>
          <a:p>
            <a:pPr>
              <a:tabLst>
                <a:tab pos="3200400" algn="r"/>
                <a:tab pos="3657600" algn="l"/>
              </a:tabLst>
            </a:pPr>
            <a:endParaRPr lang="en-US" sz="2600" dirty="0"/>
          </a:p>
          <a:p>
            <a:pPr>
              <a:tabLst>
                <a:tab pos="3200400" algn="r"/>
                <a:tab pos="3657600" algn="l"/>
              </a:tabLst>
            </a:pPr>
            <a:r>
              <a:rPr lang="en-US" sz="2600" dirty="0"/>
              <a:t>	Future Included	►</a:t>
            </a:r>
          </a:p>
          <a:p>
            <a:pPr>
              <a:tabLst>
                <a:tab pos="3200400" algn="r"/>
                <a:tab pos="3657600" algn="l"/>
              </a:tabLst>
            </a:pPr>
            <a:endParaRPr lang="en-US" sz="2600" dirty="0"/>
          </a:p>
          <a:p>
            <a:pPr>
              <a:tabLst>
                <a:tab pos="3200400" algn="r"/>
                <a:tab pos="3657600" algn="l"/>
              </a:tabLst>
            </a:pPr>
            <a:r>
              <a:rPr lang="en-US" sz="2600" dirty="0"/>
              <a:t>	Future </a:t>
            </a:r>
            <a:r>
              <a:rPr lang="en-US" sz="2600" dirty="0" err="1"/>
              <a:t>Add’l</a:t>
            </a:r>
            <a:r>
              <a:rPr lang="en-US" sz="2600" dirty="0"/>
              <a:t> Purchase	▷</a:t>
            </a:r>
          </a:p>
          <a:p>
            <a:pPr>
              <a:tabLst>
                <a:tab pos="3200400" algn="r"/>
                <a:tab pos="3657600" algn="l"/>
              </a:tabLst>
            </a:pPr>
            <a:endParaRPr lang="en-US" sz="2600" dirty="0"/>
          </a:p>
          <a:p>
            <a:pPr>
              <a:tabLst>
                <a:tab pos="3200400" algn="r"/>
                <a:tab pos="3657600" algn="l"/>
              </a:tabLst>
            </a:pPr>
            <a:r>
              <a:rPr lang="en-US" sz="2600" dirty="0"/>
              <a:t>	Not Available	—</a:t>
            </a:r>
          </a:p>
          <a:p>
            <a:pPr>
              <a:spcAft>
                <a:spcPts val="12000"/>
              </a:spcAft>
              <a:tabLst>
                <a:tab pos="3200400" algn="r"/>
                <a:tab pos="3657600" algn="l"/>
              </a:tabLst>
            </a:pPr>
            <a:endParaRPr lang="en-US" sz="2400" dirty="0"/>
          </a:p>
          <a:p>
            <a:pPr marL="114300" indent="-114300">
              <a:tabLst>
                <a:tab pos="3200400" algn="r"/>
                <a:tab pos="3657600" algn="l"/>
              </a:tabLst>
            </a:pPr>
            <a:r>
              <a:rPr lang="en-US" sz="1600" baseline="30000" dirty="0"/>
              <a:t>1 </a:t>
            </a:r>
            <a:r>
              <a:rPr lang="en-US" sz="1600" dirty="0"/>
              <a:t>Subject to change</a:t>
            </a:r>
          </a:p>
          <a:p>
            <a:pPr marL="114300" indent="-114300">
              <a:tabLst>
                <a:tab pos="3200400" algn="r"/>
                <a:tab pos="3657600" algn="l"/>
              </a:tabLst>
            </a:pPr>
            <a:r>
              <a:rPr lang="en-US" sz="1600" baseline="30000" dirty="0"/>
              <a:t>2 </a:t>
            </a:r>
            <a:r>
              <a:rPr lang="en-US" sz="1600" dirty="0"/>
              <a:t>Availability of features will vary. Not all will be available at initial release.</a:t>
            </a:r>
            <a:endParaRPr lang="en-US" sz="1600" baseline="30000" dirty="0"/>
          </a:p>
          <a:p>
            <a:pPr marL="114300" indent="-114300">
              <a:tabLst>
                <a:tab pos="3200400" algn="r"/>
                <a:tab pos="3657600" algn="l"/>
              </a:tabLst>
            </a:pPr>
            <a:r>
              <a:rPr lang="en-US" sz="1600" baseline="30000" dirty="0"/>
              <a:t>3 </a:t>
            </a:r>
            <a:r>
              <a:rPr lang="en-US" sz="1600" dirty="0"/>
              <a:t>One application only</a:t>
            </a:r>
          </a:p>
          <a:p>
            <a:pPr marL="114300" indent="-114300">
              <a:tabLst>
                <a:tab pos="3200400" algn="r"/>
                <a:tab pos="3657600" algn="l"/>
              </a:tabLst>
            </a:pPr>
            <a:r>
              <a:rPr lang="en-US" sz="1600" baseline="30000" dirty="0"/>
              <a:t>4 </a:t>
            </a:r>
            <a:r>
              <a:rPr lang="en-US" sz="1600" dirty="0"/>
              <a:t>Maximum of one</a:t>
            </a:r>
          </a:p>
          <a:p>
            <a:pPr marL="114300" indent="-114300">
              <a:tabLst>
                <a:tab pos="3200400" algn="r"/>
                <a:tab pos="3657600" algn="l"/>
              </a:tabLst>
            </a:pPr>
            <a:r>
              <a:rPr lang="en-US" sz="1600" baseline="30000" dirty="0"/>
              <a:t>5 </a:t>
            </a:r>
            <a:r>
              <a:rPr lang="en-US" sz="1600" dirty="0"/>
              <a:t>Data center must support services required by MAS SaaS</a:t>
            </a:r>
            <a:endParaRPr lang="en-US" sz="1600" baseline="30000" dirty="0"/>
          </a:p>
          <a:p>
            <a:pPr marL="114300" indent="-114300">
              <a:tabLst>
                <a:tab pos="3200400" algn="r"/>
                <a:tab pos="3657600" algn="l"/>
              </a:tabLst>
            </a:pPr>
            <a:r>
              <a:rPr lang="en-US" sz="1600" baseline="30000" dirty="0"/>
              <a:t>6</a:t>
            </a:r>
            <a:r>
              <a:rPr lang="en-US" sz="1600" dirty="0"/>
              <a:t> Read-only via replica</a:t>
            </a:r>
          </a:p>
          <a:p>
            <a:pPr marL="114300" indent="-114300">
              <a:tabLst>
                <a:tab pos="3200400" algn="r"/>
                <a:tab pos="3657600" algn="l"/>
              </a:tabLst>
            </a:pPr>
            <a:r>
              <a:rPr lang="en-US" sz="1600" baseline="30000" dirty="0"/>
              <a:t>7 </a:t>
            </a:r>
            <a:r>
              <a:rPr lang="en-US" sz="1600" dirty="0"/>
              <a:t>Read/Write</a:t>
            </a:r>
          </a:p>
        </p:txBody>
      </p:sp>
      <p:sp>
        <p:nvSpPr>
          <p:cNvPr id="5" name="Footer Placeholder 4">
            <a:extLst>
              <a:ext uri="{FF2B5EF4-FFF2-40B4-BE49-F238E27FC236}">
                <a16:creationId xmlns:a16="http://schemas.microsoft.com/office/drawing/2014/main" id="{80C8216E-2C9C-61E6-BEAF-150CED43FC18}"/>
              </a:ext>
            </a:extLst>
          </p:cNvPr>
          <p:cNvSpPr>
            <a:spLocks noGrp="1"/>
          </p:cNvSpPr>
          <p:nvPr>
            <p:ph type="ftr" sz="quarter" idx="13"/>
          </p:nvPr>
        </p:nvSpPr>
        <p:spPr/>
        <p:txBody>
          <a:bodyPr/>
          <a:lstStyle/>
          <a:p>
            <a:r>
              <a:rPr lang="en-US"/>
              <a:t>IBM Sustainability Software / © 2023 IBM Corporation</a:t>
            </a:r>
            <a:endParaRPr lang="en-US" dirty="0"/>
          </a:p>
        </p:txBody>
      </p:sp>
      <p:graphicFrame>
        <p:nvGraphicFramePr>
          <p:cNvPr id="7" name="Table 7">
            <a:extLst>
              <a:ext uri="{FF2B5EF4-FFF2-40B4-BE49-F238E27FC236}">
                <a16:creationId xmlns:a16="http://schemas.microsoft.com/office/drawing/2014/main" id="{AEEC4460-9EAC-E086-92C6-FEE19A7CEFDD}"/>
              </a:ext>
            </a:extLst>
          </p:cNvPr>
          <p:cNvGraphicFramePr>
            <a:graphicFrameLocks noGrp="1"/>
          </p:cNvGraphicFramePr>
          <p:nvPr>
            <p:extLst>
              <p:ext uri="{D42A27DB-BD31-4B8C-83A1-F6EECF244321}">
                <p14:modId xmlns:p14="http://schemas.microsoft.com/office/powerpoint/2010/main" val="2350720674"/>
              </p:ext>
            </p:extLst>
          </p:nvPr>
        </p:nvGraphicFramePr>
        <p:xfrm>
          <a:off x="8742679" y="1338866"/>
          <a:ext cx="14813280" cy="10698480"/>
        </p:xfrm>
        <a:graphic>
          <a:graphicData uri="http://schemas.openxmlformats.org/drawingml/2006/table">
            <a:tbl>
              <a:tblPr firstRow="1" bandRow="1">
                <a:tableStyleId>{8799B23B-EC83-4686-B30A-512413B5E67A}</a:tableStyleId>
              </a:tblPr>
              <a:tblGrid>
                <a:gridCol w="5212080">
                  <a:extLst>
                    <a:ext uri="{9D8B030D-6E8A-4147-A177-3AD203B41FA5}">
                      <a16:colId xmlns:a16="http://schemas.microsoft.com/office/drawing/2014/main" val="617083172"/>
                    </a:ext>
                  </a:extLst>
                </a:gridCol>
                <a:gridCol w="3200400">
                  <a:extLst>
                    <a:ext uri="{9D8B030D-6E8A-4147-A177-3AD203B41FA5}">
                      <a16:colId xmlns:a16="http://schemas.microsoft.com/office/drawing/2014/main" val="3200811908"/>
                    </a:ext>
                  </a:extLst>
                </a:gridCol>
                <a:gridCol w="3200400">
                  <a:extLst>
                    <a:ext uri="{9D8B030D-6E8A-4147-A177-3AD203B41FA5}">
                      <a16:colId xmlns:a16="http://schemas.microsoft.com/office/drawing/2014/main" val="1991522369"/>
                    </a:ext>
                  </a:extLst>
                </a:gridCol>
                <a:gridCol w="3200400">
                  <a:extLst>
                    <a:ext uri="{9D8B030D-6E8A-4147-A177-3AD203B41FA5}">
                      <a16:colId xmlns:a16="http://schemas.microsoft.com/office/drawing/2014/main" val="625440447"/>
                    </a:ext>
                  </a:extLst>
                </a:gridCol>
              </a:tblGrid>
              <a:tr h="640080">
                <a:tc>
                  <a:txBody>
                    <a:bodyPr/>
                    <a:lstStyle/>
                    <a:p>
                      <a:pPr algn="ctr"/>
                      <a:r>
                        <a:rPr lang="en-US" sz="2400" b="1" i="0" dirty="0">
                          <a:solidFill>
                            <a:schemeClr val="bg1"/>
                          </a:solidFill>
                          <a:latin typeface="IBM Plex Sans" panose="020B0503050203000203" pitchFamily="34" charset="0"/>
                        </a:rPr>
                        <a:t>Feature</a:t>
                      </a:r>
                    </a:p>
                  </a:txBody>
                  <a:tcPr anchor="ctr">
                    <a:lnB w="38100" cap="flat" cmpd="sng" algn="ctr">
                      <a:solidFill>
                        <a:schemeClr val="bg1"/>
                      </a:solidFill>
                      <a:prstDash val="solid"/>
                      <a:round/>
                      <a:headEnd type="none" w="med" len="med"/>
                      <a:tailEnd type="none" w="med" len="med"/>
                    </a:lnB>
                    <a:solidFill>
                      <a:srgbClr val="003A6D">
                        <a:alpha val="50196"/>
                      </a:srgbClr>
                    </a:solidFill>
                  </a:tcPr>
                </a:tc>
                <a:tc>
                  <a:txBody>
                    <a:bodyPr/>
                    <a:lstStyle/>
                    <a:p>
                      <a:pPr algn="ctr"/>
                      <a:r>
                        <a:rPr lang="en-US" sz="2400" b="1" i="0" dirty="0">
                          <a:solidFill>
                            <a:schemeClr val="bg1"/>
                          </a:solidFill>
                          <a:latin typeface="IBM Plex Sans" panose="020B0503050203000203" pitchFamily="34" charset="0"/>
                        </a:rPr>
                        <a:t>Essentials</a:t>
                      </a:r>
                    </a:p>
                  </a:txBody>
                  <a:tcPr anchor="ctr">
                    <a:lnB w="38100" cap="flat" cmpd="sng" algn="ctr">
                      <a:solidFill>
                        <a:schemeClr val="bg1"/>
                      </a:solidFill>
                      <a:prstDash val="solid"/>
                      <a:round/>
                      <a:headEnd type="none" w="med" len="med"/>
                      <a:tailEnd type="none" w="med" len="med"/>
                    </a:lnB>
                    <a:solidFill>
                      <a:srgbClr val="003A6D">
                        <a:alpha val="50196"/>
                      </a:srgbClr>
                    </a:solidFill>
                  </a:tcPr>
                </a:tc>
                <a:tc>
                  <a:txBody>
                    <a:bodyPr/>
                    <a:lstStyle/>
                    <a:p>
                      <a:pPr algn="ctr"/>
                      <a:r>
                        <a:rPr lang="en-US" sz="2400" b="1" i="0" dirty="0">
                          <a:solidFill>
                            <a:schemeClr val="bg1"/>
                          </a:solidFill>
                          <a:latin typeface="IBM Plex Sans" panose="020B0503050203000203" pitchFamily="34" charset="0"/>
                        </a:rPr>
                        <a:t>Standard</a:t>
                      </a:r>
                    </a:p>
                  </a:txBody>
                  <a:tcPr anchor="ctr">
                    <a:lnB w="38100" cap="flat" cmpd="sng" algn="ctr">
                      <a:solidFill>
                        <a:schemeClr val="bg1"/>
                      </a:solidFill>
                      <a:prstDash val="solid"/>
                      <a:round/>
                      <a:headEnd type="none" w="med" len="med"/>
                      <a:tailEnd type="none" w="med" len="med"/>
                    </a:lnB>
                    <a:solidFill>
                      <a:srgbClr val="003A6D">
                        <a:alpha val="50196"/>
                      </a:srgbClr>
                    </a:solidFill>
                  </a:tcPr>
                </a:tc>
                <a:tc>
                  <a:txBody>
                    <a:bodyPr/>
                    <a:lstStyle/>
                    <a:p>
                      <a:pPr algn="ctr"/>
                      <a:r>
                        <a:rPr lang="en-US" sz="2400" b="1" i="0" dirty="0">
                          <a:solidFill>
                            <a:schemeClr val="bg1"/>
                          </a:solidFill>
                          <a:latin typeface="IBM Plex Sans" panose="020B0503050203000203" pitchFamily="34" charset="0"/>
                        </a:rPr>
                        <a:t>Premium</a:t>
                      </a:r>
                    </a:p>
                  </a:txBody>
                  <a:tcPr anchor="ctr">
                    <a:lnB w="38100" cap="flat" cmpd="sng" algn="ctr">
                      <a:solidFill>
                        <a:schemeClr val="bg1"/>
                      </a:solidFill>
                      <a:prstDash val="solid"/>
                      <a:round/>
                      <a:headEnd type="none" w="med" len="med"/>
                      <a:tailEnd type="none" w="med" len="med"/>
                    </a:lnB>
                    <a:solidFill>
                      <a:srgbClr val="003A6D">
                        <a:alpha val="50196"/>
                      </a:srgbClr>
                    </a:solidFill>
                  </a:tcPr>
                </a:tc>
                <a:extLst>
                  <a:ext uri="{0D108BD9-81ED-4DB2-BD59-A6C34878D82A}">
                    <a16:rowId xmlns:a16="http://schemas.microsoft.com/office/drawing/2014/main" val="3291018953"/>
                  </a:ext>
                </a:extLst>
              </a:tr>
              <a:tr h="502920">
                <a:tc gridSpan="4">
                  <a:txBody>
                    <a:bodyPr/>
                    <a:lstStyle/>
                    <a:p>
                      <a:pPr algn="l"/>
                      <a:r>
                        <a:rPr lang="en-US" sz="1800" b="1" i="0" dirty="0">
                          <a:solidFill>
                            <a:schemeClr val="tx1"/>
                          </a:solidFill>
                          <a:latin typeface="IBM Plex Sans" panose="020B0503050203000203" pitchFamily="34" charset="0"/>
                        </a:rPr>
                        <a:t>Purchasing</a:t>
                      </a:r>
                    </a:p>
                  </a:txBody>
                  <a:tcPr anchor="ctr">
                    <a:lnT w="38100" cap="flat" cmpd="sng" algn="ctr">
                      <a:solidFill>
                        <a:schemeClr val="bg1"/>
                      </a:solidFill>
                      <a:prstDash val="solid"/>
                      <a:round/>
                      <a:headEnd type="none" w="med" len="med"/>
                      <a:tailEnd type="none" w="med" len="med"/>
                    </a:lnT>
                    <a:solidFill>
                      <a:srgbClr val="A6A6A6">
                        <a:alpha val="20000"/>
                      </a:srgbClr>
                    </a:solidFill>
                  </a:tcP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extLst>
                  <a:ext uri="{0D108BD9-81ED-4DB2-BD59-A6C34878D82A}">
                    <a16:rowId xmlns:a16="http://schemas.microsoft.com/office/drawing/2014/main" val="3779872960"/>
                  </a:ext>
                </a:extLst>
              </a:tr>
              <a:tr h="502920">
                <a:tc>
                  <a:txBody>
                    <a:bodyPr/>
                    <a:lstStyle/>
                    <a:p>
                      <a:pPr lvl="1" algn="l"/>
                      <a:r>
                        <a:rPr lang="en-US" sz="1800" dirty="0">
                          <a:solidFill>
                            <a:schemeClr val="tx1"/>
                          </a:solidFill>
                        </a:rPr>
                        <a:t>Software</a:t>
                      </a:r>
                    </a:p>
                  </a:txBody>
                  <a:tcPr anchor="ctr"/>
                </a:tc>
                <a:tc>
                  <a:txBody>
                    <a:bodyPr/>
                    <a:lstStyle/>
                    <a:p>
                      <a:pPr algn="ctr"/>
                      <a:r>
                        <a:rPr lang="en-US" sz="1800" dirty="0"/>
                        <a:t>◼︎</a:t>
                      </a:r>
                      <a:r>
                        <a:rPr lang="en-US" sz="1800" baseline="30000" dirty="0"/>
                        <a:t>3</a:t>
                      </a:r>
                      <a:endParaRPr lang="en-US" sz="1800" dirty="0">
                        <a:solidFill>
                          <a:schemeClr val="tx1"/>
                        </a:solidFill>
                      </a:endParaRP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1184366428"/>
                  </a:ext>
                </a:extLst>
              </a:tr>
              <a:tr h="502920">
                <a:tc>
                  <a:txBody>
                    <a:bodyPr/>
                    <a:lstStyle/>
                    <a:p>
                      <a:pPr lvl="1" algn="l"/>
                      <a:r>
                        <a:rPr lang="en-US" sz="1800" dirty="0">
                          <a:solidFill>
                            <a:schemeClr val="tx1"/>
                          </a:solidFill>
                        </a:rPr>
                        <a:t>Infrastructure</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3216078975"/>
                  </a:ext>
                </a:extLst>
              </a:tr>
              <a:tr h="502920">
                <a:tc>
                  <a:txBody>
                    <a:bodyPr/>
                    <a:lstStyle/>
                    <a:p>
                      <a:pPr lvl="1" algn="l"/>
                      <a:r>
                        <a:rPr lang="en-US" sz="1800" dirty="0">
                          <a:solidFill>
                            <a:schemeClr val="tx1"/>
                          </a:solidFill>
                        </a:rPr>
                        <a:t>Non-production Environments</a:t>
                      </a:r>
                    </a:p>
                  </a:txBody>
                  <a:tcPr anchor="ctr"/>
                </a:tc>
                <a:tc>
                  <a:txBody>
                    <a:bodyPr/>
                    <a:lstStyle/>
                    <a:p>
                      <a:pPr algn="ctr"/>
                      <a:r>
                        <a:rPr lang="en-US" sz="1800" dirty="0">
                          <a:solidFill>
                            <a:schemeClr val="tx1"/>
                          </a:solidFill>
                        </a:rPr>
                        <a:t>◻︎</a:t>
                      </a:r>
                      <a:r>
                        <a:rPr lang="en-US" sz="1800" baseline="30000" dirty="0">
                          <a:solidFill>
                            <a:schemeClr val="tx1"/>
                          </a:solidFill>
                        </a:rPr>
                        <a:t>4</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931211770"/>
                  </a:ext>
                </a:extLst>
              </a:tr>
              <a:tr h="502920">
                <a:tc gridSpan="4">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800" b="1" i="0" u="none" strike="noStrike" cap="none" spc="0" baseline="0" dirty="0">
                          <a:solidFill>
                            <a:schemeClr val="tx1"/>
                          </a:solidFill>
                          <a:uFillTx/>
                          <a:latin typeface="IBM Plex Sans" panose="020B0503050203000203" pitchFamily="34" charset="0"/>
                          <a:ea typeface="+mn-ea"/>
                          <a:cs typeface="+mn-cs"/>
                          <a:sym typeface="IBM Plex Sans"/>
                        </a:rPr>
                        <a:t>Provisioning</a:t>
                      </a:r>
                    </a:p>
                  </a:txBody>
                  <a:tcPr anchor="ctr">
                    <a:solidFill>
                      <a:srgbClr val="A6A6A6">
                        <a:alpha val="20000"/>
                      </a:srgbClr>
                    </a:solidFill>
                  </a:tcP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extLst>
                  <a:ext uri="{0D108BD9-81ED-4DB2-BD59-A6C34878D82A}">
                    <a16:rowId xmlns:a16="http://schemas.microsoft.com/office/drawing/2014/main" val="1119082821"/>
                  </a:ext>
                </a:extLst>
              </a:tr>
              <a:tr h="502920">
                <a:tc>
                  <a:txBody>
                    <a:bodyPr/>
                    <a:lstStyle/>
                    <a:p>
                      <a:pPr lvl="1" algn="l"/>
                      <a:r>
                        <a:rPr lang="en-US" sz="1800" dirty="0">
                          <a:solidFill>
                            <a:schemeClr val="tx1"/>
                          </a:solidFill>
                        </a:rPr>
                        <a:t>Cloud Provider</a:t>
                      </a:r>
                    </a:p>
                  </a:txBody>
                  <a:tcPr anchor="ctr"/>
                </a:tc>
                <a:tc>
                  <a:txBody>
                    <a:bodyPr/>
                    <a:lstStyle/>
                    <a:p>
                      <a:pPr algn="ctr"/>
                      <a:r>
                        <a:rPr lang="en-US" sz="1800" dirty="0">
                          <a:solidFill>
                            <a:schemeClr val="tx1"/>
                          </a:solidFill>
                        </a:rPr>
                        <a:t>AWS</a:t>
                      </a:r>
                    </a:p>
                  </a:txBody>
                  <a:tcPr anchor="ctr"/>
                </a:tc>
                <a:tc>
                  <a:txBody>
                    <a:bodyPr/>
                    <a:lstStyle/>
                    <a:p>
                      <a:pPr algn="ctr"/>
                      <a:r>
                        <a:rPr lang="en-US" sz="1800" dirty="0">
                          <a:solidFill>
                            <a:schemeClr val="tx1"/>
                          </a:solidFill>
                        </a:rPr>
                        <a:t>AWS</a:t>
                      </a:r>
                    </a:p>
                  </a:txBody>
                  <a:tcPr anchor="ctr"/>
                </a:tc>
                <a:tc>
                  <a:txBody>
                    <a:bodyPr/>
                    <a:lstStyle/>
                    <a:p>
                      <a:pPr algn="ctr"/>
                      <a:r>
                        <a:rPr lang="en-US" sz="1800" dirty="0">
                          <a:solidFill>
                            <a:schemeClr val="tx1"/>
                          </a:solidFill>
                        </a:rPr>
                        <a:t>AWS</a:t>
                      </a:r>
                    </a:p>
                  </a:txBody>
                  <a:tcPr anchor="ctr"/>
                </a:tc>
                <a:extLst>
                  <a:ext uri="{0D108BD9-81ED-4DB2-BD59-A6C34878D82A}">
                    <a16:rowId xmlns:a16="http://schemas.microsoft.com/office/drawing/2014/main" val="865564530"/>
                  </a:ext>
                </a:extLst>
              </a:tr>
              <a:tr h="502920">
                <a:tc>
                  <a:txBody>
                    <a:bodyPr/>
                    <a:lstStyle/>
                    <a:p>
                      <a:pPr lvl="1" algn="l"/>
                      <a:r>
                        <a:rPr lang="en-US" sz="1800" dirty="0">
                          <a:solidFill>
                            <a:schemeClr val="tx1"/>
                          </a:solidFill>
                        </a:rPr>
                        <a:t>Choice of Data Center</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From Preferred List</a:t>
                      </a:r>
                    </a:p>
                  </a:txBody>
                  <a:tcPr anchor="ctr"/>
                </a:tc>
                <a:tc>
                  <a:txBody>
                    <a:bodyPr/>
                    <a:lstStyle/>
                    <a:p>
                      <a:pPr algn="ctr"/>
                      <a:r>
                        <a:rPr lang="en-US" sz="1800" dirty="0">
                          <a:solidFill>
                            <a:schemeClr val="tx1"/>
                          </a:solidFill>
                        </a:rPr>
                        <a:t>◻︎</a:t>
                      </a:r>
                      <a:r>
                        <a:rPr lang="en-US" sz="1800" baseline="30000" dirty="0">
                          <a:solidFill>
                            <a:schemeClr val="tx1"/>
                          </a:solidFill>
                        </a:rPr>
                        <a:t>5</a:t>
                      </a:r>
                      <a:endParaRPr lang="en-US" sz="1800" dirty="0">
                        <a:solidFill>
                          <a:schemeClr val="tx1"/>
                        </a:solidFill>
                      </a:endParaRPr>
                    </a:p>
                  </a:txBody>
                  <a:tcPr anchor="ctr"/>
                </a:tc>
                <a:extLst>
                  <a:ext uri="{0D108BD9-81ED-4DB2-BD59-A6C34878D82A}">
                    <a16:rowId xmlns:a16="http://schemas.microsoft.com/office/drawing/2014/main" val="2953937062"/>
                  </a:ext>
                </a:extLst>
              </a:tr>
              <a:tr h="502920">
                <a:tc>
                  <a:txBody>
                    <a:bodyPr/>
                    <a:lstStyle/>
                    <a:p>
                      <a:pPr lvl="1" algn="l"/>
                      <a:r>
                        <a:rPr lang="en-US" sz="1800" dirty="0">
                          <a:solidFill>
                            <a:schemeClr val="tx1"/>
                          </a:solidFill>
                        </a:rPr>
                        <a:t>Choice of Database</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 / ▷</a:t>
                      </a:r>
                    </a:p>
                  </a:txBody>
                  <a:tcPr anchor="ctr"/>
                </a:tc>
                <a:extLst>
                  <a:ext uri="{0D108BD9-81ED-4DB2-BD59-A6C34878D82A}">
                    <a16:rowId xmlns:a16="http://schemas.microsoft.com/office/drawing/2014/main" val="2472000614"/>
                  </a:ext>
                </a:extLst>
              </a:tr>
              <a:tr h="502920">
                <a:tc>
                  <a:txBody>
                    <a:bodyPr/>
                    <a:lstStyle/>
                    <a:p>
                      <a:pPr lvl="1" algn="l"/>
                      <a:r>
                        <a:rPr lang="en-US" sz="1800" dirty="0">
                          <a:solidFill>
                            <a:schemeClr val="tx1"/>
                          </a:solidFill>
                        </a:rPr>
                        <a:t>Production Database Access</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r>
                        <a:rPr lang="en-US" sz="1800" baseline="30000" dirty="0">
                          <a:solidFill>
                            <a:schemeClr val="tx1"/>
                          </a:solidFill>
                        </a:rPr>
                        <a:t>6</a:t>
                      </a:r>
                    </a:p>
                  </a:txBody>
                  <a:tcPr anchor="ctr"/>
                </a:tc>
                <a:tc>
                  <a:txBody>
                    <a:bodyPr/>
                    <a:lstStyle/>
                    <a:p>
                      <a:pPr algn="ctr"/>
                      <a:r>
                        <a:rPr lang="en-US" sz="1800" dirty="0">
                          <a:solidFill>
                            <a:schemeClr val="tx1"/>
                          </a:solidFill>
                        </a:rPr>
                        <a:t>◻︎</a:t>
                      </a:r>
                      <a:r>
                        <a:rPr lang="en-US" sz="1800" baseline="30000" dirty="0">
                          <a:solidFill>
                            <a:schemeClr val="tx1"/>
                          </a:solidFill>
                        </a:rPr>
                        <a:t>6</a:t>
                      </a:r>
                      <a:endParaRPr lang="en-US" sz="1800" dirty="0">
                        <a:solidFill>
                          <a:schemeClr val="tx1"/>
                        </a:solidFill>
                      </a:endParaRPr>
                    </a:p>
                  </a:txBody>
                  <a:tcPr anchor="ctr"/>
                </a:tc>
                <a:extLst>
                  <a:ext uri="{0D108BD9-81ED-4DB2-BD59-A6C34878D82A}">
                    <a16:rowId xmlns:a16="http://schemas.microsoft.com/office/drawing/2014/main" val="328673477"/>
                  </a:ext>
                </a:extLst>
              </a:tr>
              <a:tr h="502920">
                <a:tc>
                  <a:txBody>
                    <a:bodyPr/>
                    <a:lstStyle/>
                    <a:p>
                      <a:pPr lvl="1" algn="l"/>
                      <a:r>
                        <a:rPr lang="en-US" sz="1800" dirty="0">
                          <a:solidFill>
                            <a:schemeClr val="tx1"/>
                          </a:solidFill>
                        </a:rPr>
                        <a:t>Non-production Database Access</a:t>
                      </a:r>
                    </a:p>
                  </a:txBody>
                  <a:tcPr anchor="ctr"/>
                </a:tc>
                <a:tc>
                  <a:txBody>
                    <a:bodyPr/>
                    <a:lstStyle/>
                    <a:p>
                      <a:pPr algn="ctr"/>
                      <a:r>
                        <a:rPr lang="en-US" sz="1800" dirty="0">
                          <a:solidFill>
                            <a:schemeClr val="tx1"/>
                          </a:solidFill>
                        </a:rPr>
                        <a:t>◼︎</a:t>
                      </a:r>
                      <a:r>
                        <a:rPr lang="en-US" sz="1800" baseline="30000" dirty="0">
                          <a:solidFill>
                            <a:schemeClr val="tx1"/>
                          </a:solidFill>
                        </a:rPr>
                        <a:t>7</a:t>
                      </a:r>
                    </a:p>
                  </a:txBody>
                  <a:tcPr anchor="ctr"/>
                </a:tc>
                <a:tc>
                  <a:txBody>
                    <a:bodyPr/>
                    <a:lstStyle/>
                    <a:p>
                      <a:pPr algn="ctr"/>
                      <a:r>
                        <a:rPr lang="en-US" sz="1800" dirty="0">
                          <a:solidFill>
                            <a:schemeClr val="tx1"/>
                          </a:solidFill>
                        </a:rPr>
                        <a:t>◼︎</a:t>
                      </a:r>
                      <a:r>
                        <a:rPr lang="en-US" sz="1800" baseline="30000" dirty="0">
                          <a:solidFill>
                            <a:schemeClr val="tx1"/>
                          </a:solidFill>
                        </a:rPr>
                        <a:t>7</a:t>
                      </a:r>
                      <a:endParaRPr lang="en-US" sz="1800" dirty="0">
                        <a:solidFill>
                          <a:schemeClr val="tx1"/>
                        </a:solidFill>
                      </a:endParaRPr>
                    </a:p>
                  </a:txBody>
                  <a:tcPr anchor="ctr"/>
                </a:tc>
                <a:tc>
                  <a:txBody>
                    <a:bodyPr/>
                    <a:lstStyle/>
                    <a:p>
                      <a:pPr algn="ctr"/>
                      <a:r>
                        <a:rPr lang="en-US" sz="1800" dirty="0">
                          <a:solidFill>
                            <a:schemeClr val="tx1"/>
                          </a:solidFill>
                        </a:rPr>
                        <a:t>◼︎</a:t>
                      </a:r>
                      <a:r>
                        <a:rPr lang="en-US" sz="1800" baseline="30000" dirty="0">
                          <a:solidFill>
                            <a:schemeClr val="tx1"/>
                          </a:solidFill>
                        </a:rPr>
                        <a:t>7</a:t>
                      </a:r>
                      <a:endParaRPr lang="en-US" sz="1800" dirty="0">
                        <a:solidFill>
                          <a:schemeClr val="tx1"/>
                        </a:solidFill>
                      </a:endParaRPr>
                    </a:p>
                  </a:txBody>
                  <a:tcPr anchor="ctr"/>
                </a:tc>
                <a:extLst>
                  <a:ext uri="{0D108BD9-81ED-4DB2-BD59-A6C34878D82A}">
                    <a16:rowId xmlns:a16="http://schemas.microsoft.com/office/drawing/2014/main" val="1345123244"/>
                  </a:ext>
                </a:extLst>
              </a:tr>
              <a:tr h="502920">
                <a:tc>
                  <a:txBody>
                    <a:bodyPr/>
                    <a:lstStyle/>
                    <a:p>
                      <a:pPr lvl="1" algn="l"/>
                      <a:r>
                        <a:rPr lang="en-US" sz="1800" dirty="0">
                          <a:solidFill>
                            <a:schemeClr val="tx1"/>
                          </a:solidFill>
                        </a:rPr>
                        <a:t>Add-ons &amp; Industry Solutions</a:t>
                      </a:r>
                    </a:p>
                  </a:txBody>
                  <a:tcPr anchor="ctr"/>
                </a:tc>
                <a:tc>
                  <a:txBody>
                    <a:bodyPr/>
                    <a:lstStyle/>
                    <a:p>
                      <a:pPr algn="ctr"/>
                      <a:r>
                        <a:rPr lang="en-US" sz="1800" dirty="0">
                          <a:solidFill>
                            <a:schemeClr val="tx1"/>
                          </a:solidFill>
                        </a:rPr>
                        <a:t>Limited</a:t>
                      </a:r>
                    </a:p>
                  </a:txBody>
                  <a:tcPr anchor="ctr"/>
                </a:tc>
                <a:tc>
                  <a:txBody>
                    <a:bodyPr/>
                    <a:lstStyle/>
                    <a:p>
                      <a:pPr algn="ctr"/>
                      <a:r>
                        <a:rPr lang="en-US" sz="1800" dirty="0">
                          <a:solidFill>
                            <a:schemeClr val="tx1"/>
                          </a:solidFill>
                        </a:rPr>
                        <a:t>◼︎ / ◻︎</a:t>
                      </a:r>
                    </a:p>
                  </a:txBody>
                  <a:tcPr anchor="ctr"/>
                </a:tc>
                <a:tc>
                  <a:txBody>
                    <a:bodyPr/>
                    <a:lstStyle/>
                    <a:p>
                      <a:pPr algn="ctr"/>
                      <a:r>
                        <a:rPr lang="en-US" sz="1800" dirty="0">
                          <a:solidFill>
                            <a:schemeClr val="tx1"/>
                          </a:solidFill>
                        </a:rPr>
                        <a:t>◼︎ / ◻︎</a:t>
                      </a:r>
                    </a:p>
                  </a:txBody>
                  <a:tcPr anchor="ctr"/>
                </a:tc>
                <a:extLst>
                  <a:ext uri="{0D108BD9-81ED-4DB2-BD59-A6C34878D82A}">
                    <a16:rowId xmlns:a16="http://schemas.microsoft.com/office/drawing/2014/main" val="3569547771"/>
                  </a:ext>
                </a:extLst>
              </a:tr>
              <a:tr h="502920">
                <a:tc>
                  <a:txBody>
                    <a:bodyPr/>
                    <a:lstStyle/>
                    <a:p>
                      <a:pPr lvl="1" algn="l"/>
                      <a:r>
                        <a:rPr lang="en-US" sz="1800" dirty="0">
                          <a:solidFill>
                            <a:schemeClr val="tx1"/>
                          </a:solidFill>
                        </a:rPr>
                        <a:t>VPN Connectivity to Client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2587283279"/>
                  </a:ext>
                </a:extLst>
              </a:tr>
              <a:tr h="502920">
                <a:tc>
                  <a:txBody>
                    <a:bodyPr/>
                    <a:lstStyle/>
                    <a:p>
                      <a:pPr lvl="1" algn="l"/>
                      <a:r>
                        <a:rPr lang="en-US" sz="1800" dirty="0">
                          <a:solidFill>
                            <a:schemeClr val="tx1"/>
                          </a:solidFill>
                        </a:rPr>
                        <a:t>Network Connection Options (Allow Listing)</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2509579666"/>
                  </a:ext>
                </a:extLst>
              </a:tr>
              <a:tr h="502920">
                <a:tc>
                  <a:txBody>
                    <a:bodyPr/>
                    <a:lstStyle/>
                    <a:p>
                      <a:pPr lvl="1" algn="l"/>
                      <a:r>
                        <a:rPr lang="en-US" sz="1800" dirty="0">
                          <a:solidFill>
                            <a:schemeClr val="tx1"/>
                          </a:solidFill>
                        </a:rPr>
                        <a:t>Multiple VPNs</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871571528"/>
                  </a:ext>
                </a:extLst>
              </a:tr>
              <a:tr h="502920">
                <a:tc>
                  <a:txBody>
                    <a:bodyPr/>
                    <a:lstStyle/>
                    <a:p>
                      <a:pPr lvl="1" algn="l"/>
                      <a:r>
                        <a:rPr lang="en-US" sz="1800" dirty="0">
                          <a:solidFill>
                            <a:schemeClr val="tx1"/>
                          </a:solidFill>
                        </a:rPr>
                        <a:t>Direct Connect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4037419405"/>
                  </a:ext>
                </a:extLst>
              </a:tr>
              <a:tr h="502920">
                <a:tc>
                  <a:txBody>
                    <a:bodyPr/>
                    <a:lstStyle/>
                    <a:p>
                      <a:pPr lvl="1" algn="l"/>
                      <a:r>
                        <a:rPr lang="en-US" sz="1800" dirty="0">
                          <a:solidFill>
                            <a:schemeClr val="tx1"/>
                          </a:solidFill>
                        </a:rPr>
                        <a:t>Bare Metal Servers</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1225990154"/>
                  </a:ext>
                </a:extLst>
              </a:tr>
              <a:tr h="502920">
                <a:tc gridSpan="4">
                  <a:txBody>
                    <a:bodyPr/>
                    <a:lstStyle/>
                    <a:p>
                      <a:pPr algn="l"/>
                      <a:r>
                        <a:rPr lang="en-US" sz="1800" b="1" i="0" dirty="0">
                          <a:solidFill>
                            <a:schemeClr val="tx1"/>
                          </a:solidFill>
                          <a:latin typeface="IBM Plex Sans" panose="020B0503050203000203" pitchFamily="34" charset="0"/>
                        </a:rPr>
                        <a:t>Capabilities</a:t>
                      </a:r>
                    </a:p>
                  </a:txBody>
                  <a:tcPr anchor="ctr">
                    <a:solidFill>
                      <a:srgbClr val="A6A6A6">
                        <a:alpha val="20000"/>
                      </a:srgbClr>
                    </a:solidFill>
                  </a:tcP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extLst>
                  <a:ext uri="{0D108BD9-81ED-4DB2-BD59-A6C34878D82A}">
                    <a16:rowId xmlns:a16="http://schemas.microsoft.com/office/drawing/2014/main" val="177036"/>
                  </a:ext>
                </a:extLst>
              </a:tr>
              <a:tr h="502920">
                <a:tc>
                  <a:txBody>
                    <a:bodyPr/>
                    <a:lstStyle/>
                    <a:p>
                      <a:pPr lvl="1" algn="l"/>
                      <a:r>
                        <a:rPr lang="en-US" sz="1800" dirty="0">
                          <a:solidFill>
                            <a:schemeClr val="tx1"/>
                          </a:solidFill>
                        </a:rPr>
                        <a:t>Scheduler Optimizer</a:t>
                      </a:r>
                    </a:p>
                  </a:txBody>
                  <a:tcPr anchor="ctr">
                    <a:noFill/>
                  </a:tcPr>
                </a:tc>
                <a:tc>
                  <a:txBody>
                    <a:bodyPr/>
                    <a:lstStyle/>
                    <a:p>
                      <a:pPr algn="ctr"/>
                      <a:r>
                        <a:rPr lang="en-US" sz="1800" dirty="0"/>
                        <a:t>—</a:t>
                      </a:r>
                      <a:endParaRPr lang="en-US" sz="1800" dirty="0">
                        <a:solidFill>
                          <a:schemeClr val="tx1"/>
                        </a:solidFill>
                      </a:endParaRP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4274272281"/>
                  </a:ext>
                </a:extLst>
              </a:tr>
              <a:tr h="502920">
                <a:tc>
                  <a:txBody>
                    <a:bodyPr/>
                    <a:lstStyle/>
                    <a:p>
                      <a:pPr lvl="1" algn="l"/>
                      <a:r>
                        <a:rPr lang="en-US" sz="1800" dirty="0">
                          <a:solidFill>
                            <a:schemeClr val="tx1"/>
                          </a:solidFill>
                        </a:rPr>
                        <a:t>Cognos SaaS</a:t>
                      </a:r>
                    </a:p>
                  </a:txBody>
                  <a:tcPr anchor="ctr">
                    <a:solidFill>
                      <a:schemeClr val="accent3">
                        <a:alpha val="20000"/>
                      </a:schemeClr>
                    </a:solidFill>
                  </a:tcP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2840852493"/>
                  </a:ext>
                </a:extLst>
              </a:tr>
              <a:tr h="502920">
                <a:tc>
                  <a:txBody>
                    <a:bodyPr/>
                    <a:lstStyle/>
                    <a:p>
                      <a:pPr lvl="1" algn="l"/>
                      <a:r>
                        <a:rPr lang="en-US" sz="1800" dirty="0">
                          <a:solidFill>
                            <a:schemeClr val="tx1"/>
                          </a:solidFill>
                        </a:rPr>
                        <a:t>Multiple Workspaces</a:t>
                      </a:r>
                    </a:p>
                  </a:txBody>
                  <a:tcPr anchor="ctr">
                    <a:noFill/>
                  </a:tcPr>
                </a:tc>
                <a:tc>
                  <a:txBody>
                    <a:bodyPr/>
                    <a:lstStyle/>
                    <a:p>
                      <a:pPr algn="ctr"/>
                      <a:r>
                        <a:rPr lang="en-US" sz="1800" dirty="0">
                          <a:solidFill>
                            <a:schemeClr val="tx1"/>
                          </a:solidFill>
                        </a:rPr>
                        <a:t>—</a:t>
                      </a:r>
                      <a:endParaRPr lang="en-US" sz="1800" baseline="30000" dirty="0">
                        <a:solidFill>
                          <a:schemeClr val="tx1"/>
                        </a:solidFill>
                      </a:endParaRP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3543069240"/>
                  </a:ext>
                </a:extLst>
              </a:tr>
            </a:tbl>
          </a:graphicData>
        </a:graphic>
      </p:graphicFrame>
    </p:spTree>
    <p:extLst>
      <p:ext uri="{BB962C8B-B14F-4D97-AF65-F5344CB8AC3E}">
        <p14:creationId xmlns:p14="http://schemas.microsoft.com/office/powerpoint/2010/main" val="352804056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90A3B-94FE-1F96-9CA7-A48243BBC459}"/>
              </a:ext>
            </a:extLst>
          </p:cNvPr>
          <p:cNvSpPr>
            <a:spLocks noGrp="1"/>
          </p:cNvSpPr>
          <p:nvPr>
            <p:ph type="title"/>
          </p:nvPr>
        </p:nvSpPr>
        <p:spPr>
          <a:xfrm>
            <a:off x="576071" y="576072"/>
            <a:ext cx="5212080" cy="1525588"/>
          </a:xfrm>
        </p:spPr>
        <p:txBody>
          <a:bodyPr/>
          <a:lstStyle/>
          <a:p>
            <a:r>
              <a:rPr lang="en-US" dirty="0"/>
              <a:t>MAS SaaS Service Comparison</a:t>
            </a:r>
            <a:r>
              <a:rPr lang="en-US" baseline="30000" dirty="0"/>
              <a:t>1,2</a:t>
            </a:r>
            <a:endParaRPr lang="en-US" dirty="0"/>
          </a:p>
        </p:txBody>
      </p:sp>
      <p:sp>
        <p:nvSpPr>
          <p:cNvPr id="3" name="Slide Number Placeholder 2">
            <a:extLst>
              <a:ext uri="{FF2B5EF4-FFF2-40B4-BE49-F238E27FC236}">
                <a16:creationId xmlns:a16="http://schemas.microsoft.com/office/drawing/2014/main" id="{4F0553A9-92F1-19C8-AF48-6C950BD31C0B}"/>
              </a:ext>
            </a:extLst>
          </p:cNvPr>
          <p:cNvSpPr>
            <a:spLocks noGrp="1"/>
          </p:cNvSpPr>
          <p:nvPr>
            <p:ph type="sldNum" sz="quarter" idx="10"/>
          </p:nvPr>
        </p:nvSpPr>
        <p:spPr/>
        <p:txBody>
          <a:bodyPr/>
          <a:lstStyle/>
          <a:p>
            <a:fld id="{86CB4B4D-7CA3-9044-876B-883B54F8677D}" type="slidenum">
              <a:rPr lang="en-US" smtClean="0"/>
              <a:t>15</a:t>
            </a:fld>
            <a:endParaRPr lang="en-US" dirty="0"/>
          </a:p>
        </p:txBody>
      </p:sp>
      <p:sp>
        <p:nvSpPr>
          <p:cNvPr id="4" name="Text Placeholder 3">
            <a:extLst>
              <a:ext uri="{FF2B5EF4-FFF2-40B4-BE49-F238E27FC236}">
                <a16:creationId xmlns:a16="http://schemas.microsoft.com/office/drawing/2014/main" id="{5768BC28-196B-2BDD-5D60-F7080C5BADA9}"/>
              </a:ext>
            </a:extLst>
          </p:cNvPr>
          <p:cNvSpPr>
            <a:spLocks noGrp="1"/>
          </p:cNvSpPr>
          <p:nvPr>
            <p:ph type="body" sz="quarter" idx="12"/>
          </p:nvPr>
        </p:nvSpPr>
        <p:spPr>
          <a:xfrm>
            <a:off x="576073" y="3429000"/>
            <a:ext cx="5212080" cy="8572500"/>
          </a:xfrm>
        </p:spPr>
        <p:txBody>
          <a:bodyPr/>
          <a:lstStyle/>
          <a:p>
            <a:pPr>
              <a:tabLst>
                <a:tab pos="3200400" algn="r"/>
                <a:tab pos="3657600" algn="l"/>
              </a:tabLst>
            </a:pPr>
            <a:r>
              <a:rPr lang="en-US" sz="2400" dirty="0"/>
              <a:t>	</a:t>
            </a:r>
            <a:r>
              <a:rPr lang="en-US" sz="2600" dirty="0"/>
              <a:t>Included	◼︎</a:t>
            </a:r>
          </a:p>
          <a:p>
            <a:pPr>
              <a:tabLst>
                <a:tab pos="3200400" algn="r"/>
                <a:tab pos="3657600" algn="l"/>
              </a:tabLst>
            </a:pPr>
            <a:endParaRPr lang="en-US" sz="2600" dirty="0"/>
          </a:p>
          <a:p>
            <a:pPr>
              <a:tabLst>
                <a:tab pos="3200400" algn="r"/>
                <a:tab pos="3657600" algn="l"/>
              </a:tabLst>
            </a:pPr>
            <a:r>
              <a:rPr lang="en-US" sz="2600" dirty="0"/>
              <a:t>	Additional Purchase	◻︎</a:t>
            </a:r>
          </a:p>
          <a:p>
            <a:pPr>
              <a:tabLst>
                <a:tab pos="3200400" algn="r"/>
                <a:tab pos="3657600" algn="l"/>
              </a:tabLst>
            </a:pPr>
            <a:endParaRPr lang="en-US" sz="2600" dirty="0"/>
          </a:p>
          <a:p>
            <a:pPr>
              <a:tabLst>
                <a:tab pos="3200400" algn="r"/>
                <a:tab pos="3657600" algn="l"/>
              </a:tabLst>
            </a:pPr>
            <a:r>
              <a:rPr lang="en-US" sz="2600" dirty="0"/>
              <a:t>	Future Included	►</a:t>
            </a:r>
          </a:p>
          <a:p>
            <a:pPr>
              <a:tabLst>
                <a:tab pos="3200400" algn="r"/>
                <a:tab pos="3657600" algn="l"/>
              </a:tabLst>
            </a:pPr>
            <a:endParaRPr lang="en-US" sz="2600" dirty="0"/>
          </a:p>
          <a:p>
            <a:pPr>
              <a:tabLst>
                <a:tab pos="3200400" algn="r"/>
                <a:tab pos="3657600" algn="l"/>
              </a:tabLst>
            </a:pPr>
            <a:r>
              <a:rPr lang="en-US" sz="2600" dirty="0"/>
              <a:t>	Future </a:t>
            </a:r>
            <a:r>
              <a:rPr lang="en-US" sz="2600" dirty="0" err="1"/>
              <a:t>Add’l</a:t>
            </a:r>
            <a:r>
              <a:rPr lang="en-US" sz="2600" dirty="0"/>
              <a:t> Purchase	▷</a:t>
            </a:r>
          </a:p>
          <a:p>
            <a:pPr>
              <a:tabLst>
                <a:tab pos="3200400" algn="r"/>
                <a:tab pos="3657600" algn="l"/>
              </a:tabLst>
            </a:pPr>
            <a:endParaRPr lang="en-US" sz="2600" dirty="0"/>
          </a:p>
          <a:p>
            <a:pPr>
              <a:tabLst>
                <a:tab pos="3200400" algn="r"/>
                <a:tab pos="3657600" algn="l"/>
              </a:tabLst>
            </a:pPr>
            <a:r>
              <a:rPr lang="en-US" sz="2600" dirty="0"/>
              <a:t>	Not Available	—</a:t>
            </a:r>
          </a:p>
          <a:p>
            <a:pPr>
              <a:spcAft>
                <a:spcPts val="12000"/>
              </a:spcAft>
              <a:tabLst>
                <a:tab pos="3200400" algn="r"/>
                <a:tab pos="3657600" algn="l"/>
              </a:tabLst>
            </a:pPr>
            <a:endParaRPr lang="en-US" sz="2400" dirty="0"/>
          </a:p>
          <a:p>
            <a:pPr marL="114300" indent="-114300">
              <a:tabLst>
                <a:tab pos="3200400" algn="r"/>
                <a:tab pos="3657600" algn="l"/>
              </a:tabLst>
            </a:pPr>
            <a:r>
              <a:rPr lang="en-US" sz="1600" baseline="30000" dirty="0"/>
              <a:t>1 </a:t>
            </a:r>
            <a:r>
              <a:rPr lang="en-US" sz="1600" dirty="0"/>
              <a:t>Subject to change</a:t>
            </a:r>
          </a:p>
          <a:p>
            <a:pPr marL="114300" indent="-114300">
              <a:tabLst>
                <a:tab pos="3200400" algn="r"/>
                <a:tab pos="3657600" algn="l"/>
              </a:tabLst>
            </a:pPr>
            <a:r>
              <a:rPr lang="en-US" sz="1600" baseline="30000" dirty="0"/>
              <a:t>2 </a:t>
            </a:r>
            <a:r>
              <a:rPr lang="en-US" sz="1600" dirty="0"/>
              <a:t>Availability of features will vary. Not all will be available at initial release.</a:t>
            </a:r>
            <a:endParaRPr lang="en-US" sz="1600" baseline="30000" dirty="0"/>
          </a:p>
          <a:p>
            <a:pPr marL="114300" indent="-114300">
              <a:tabLst>
                <a:tab pos="3200400" algn="r"/>
                <a:tab pos="3657600" algn="l"/>
              </a:tabLst>
            </a:pPr>
            <a:r>
              <a:rPr lang="en-US" sz="1600" baseline="30000" dirty="0"/>
              <a:t>8 </a:t>
            </a:r>
            <a:r>
              <a:rPr lang="en-US" sz="1600" dirty="0"/>
              <a:t>Non-prod first, followed 30 days later by Production</a:t>
            </a:r>
            <a:endParaRPr lang="en-US" sz="1600" baseline="30000" dirty="0"/>
          </a:p>
          <a:p>
            <a:pPr marL="114300" indent="-114300">
              <a:tabLst>
                <a:tab pos="3200400" algn="r"/>
                <a:tab pos="3657600" algn="l"/>
              </a:tabLst>
            </a:pPr>
            <a:r>
              <a:rPr lang="en-US" sz="1600" baseline="30000" dirty="0"/>
              <a:t>9 </a:t>
            </a:r>
            <a:r>
              <a:rPr lang="en-US" sz="1600" dirty="0"/>
              <a:t>Up to 6 months, excluding security items</a:t>
            </a:r>
          </a:p>
          <a:p>
            <a:pPr marL="114300" indent="-114300">
              <a:tabLst>
                <a:tab pos="3200400" algn="r"/>
                <a:tab pos="3657600" algn="l"/>
              </a:tabLst>
            </a:pPr>
            <a:r>
              <a:rPr lang="en-US" sz="1600" baseline="30000" dirty="0"/>
              <a:t>10 </a:t>
            </a:r>
            <a:r>
              <a:rPr lang="en-US" sz="1600" dirty="0"/>
              <a:t>Greater than 6 months &amp; LTS available, excluding security items</a:t>
            </a:r>
            <a:endParaRPr lang="en-US" sz="1600" baseline="30000" dirty="0"/>
          </a:p>
        </p:txBody>
      </p:sp>
      <p:sp>
        <p:nvSpPr>
          <p:cNvPr id="5" name="Footer Placeholder 4">
            <a:extLst>
              <a:ext uri="{FF2B5EF4-FFF2-40B4-BE49-F238E27FC236}">
                <a16:creationId xmlns:a16="http://schemas.microsoft.com/office/drawing/2014/main" id="{80C8216E-2C9C-61E6-BEAF-150CED43FC18}"/>
              </a:ext>
            </a:extLst>
          </p:cNvPr>
          <p:cNvSpPr>
            <a:spLocks noGrp="1"/>
          </p:cNvSpPr>
          <p:nvPr>
            <p:ph type="ftr" sz="quarter" idx="13"/>
          </p:nvPr>
        </p:nvSpPr>
        <p:spPr/>
        <p:txBody>
          <a:bodyPr/>
          <a:lstStyle/>
          <a:p>
            <a:r>
              <a:rPr lang="en-US"/>
              <a:t>IBM Sustainability Software / © 2023 IBM Corporation</a:t>
            </a:r>
            <a:endParaRPr lang="en-US" dirty="0"/>
          </a:p>
        </p:txBody>
      </p:sp>
      <p:graphicFrame>
        <p:nvGraphicFramePr>
          <p:cNvPr id="7" name="Table 7">
            <a:extLst>
              <a:ext uri="{FF2B5EF4-FFF2-40B4-BE49-F238E27FC236}">
                <a16:creationId xmlns:a16="http://schemas.microsoft.com/office/drawing/2014/main" id="{AEEC4460-9EAC-E086-92C6-FEE19A7CEFDD}"/>
              </a:ext>
            </a:extLst>
          </p:cNvPr>
          <p:cNvGraphicFramePr>
            <a:graphicFrameLocks noGrp="1"/>
          </p:cNvGraphicFramePr>
          <p:nvPr>
            <p:extLst>
              <p:ext uri="{D42A27DB-BD31-4B8C-83A1-F6EECF244321}">
                <p14:modId xmlns:p14="http://schemas.microsoft.com/office/powerpoint/2010/main" val="2920265936"/>
              </p:ext>
            </p:extLst>
          </p:nvPr>
        </p:nvGraphicFramePr>
        <p:xfrm>
          <a:off x="8742679" y="1338866"/>
          <a:ext cx="14813280" cy="10698480"/>
        </p:xfrm>
        <a:graphic>
          <a:graphicData uri="http://schemas.openxmlformats.org/drawingml/2006/table">
            <a:tbl>
              <a:tblPr firstRow="1" bandRow="1">
                <a:tableStyleId>{8799B23B-EC83-4686-B30A-512413B5E67A}</a:tableStyleId>
              </a:tblPr>
              <a:tblGrid>
                <a:gridCol w="5212080">
                  <a:extLst>
                    <a:ext uri="{9D8B030D-6E8A-4147-A177-3AD203B41FA5}">
                      <a16:colId xmlns:a16="http://schemas.microsoft.com/office/drawing/2014/main" val="617083172"/>
                    </a:ext>
                  </a:extLst>
                </a:gridCol>
                <a:gridCol w="3200400">
                  <a:extLst>
                    <a:ext uri="{9D8B030D-6E8A-4147-A177-3AD203B41FA5}">
                      <a16:colId xmlns:a16="http://schemas.microsoft.com/office/drawing/2014/main" val="3200811908"/>
                    </a:ext>
                  </a:extLst>
                </a:gridCol>
                <a:gridCol w="3200400">
                  <a:extLst>
                    <a:ext uri="{9D8B030D-6E8A-4147-A177-3AD203B41FA5}">
                      <a16:colId xmlns:a16="http://schemas.microsoft.com/office/drawing/2014/main" val="1991522369"/>
                    </a:ext>
                  </a:extLst>
                </a:gridCol>
                <a:gridCol w="3200400">
                  <a:extLst>
                    <a:ext uri="{9D8B030D-6E8A-4147-A177-3AD203B41FA5}">
                      <a16:colId xmlns:a16="http://schemas.microsoft.com/office/drawing/2014/main" val="625440447"/>
                    </a:ext>
                  </a:extLst>
                </a:gridCol>
              </a:tblGrid>
              <a:tr h="640080">
                <a:tc>
                  <a:txBody>
                    <a:bodyPr/>
                    <a:lstStyle/>
                    <a:p>
                      <a:pPr algn="ctr"/>
                      <a:r>
                        <a:rPr lang="en-US" sz="2400" b="1" i="0" dirty="0">
                          <a:solidFill>
                            <a:schemeClr val="bg1"/>
                          </a:solidFill>
                          <a:latin typeface="IBM Plex Sans" panose="020B0503050203000203" pitchFamily="34" charset="0"/>
                        </a:rPr>
                        <a:t>Feature</a:t>
                      </a:r>
                    </a:p>
                  </a:txBody>
                  <a:tcPr anchor="ctr">
                    <a:lnB w="38100" cap="flat" cmpd="sng" algn="ctr">
                      <a:solidFill>
                        <a:schemeClr val="bg1"/>
                      </a:solidFill>
                      <a:prstDash val="solid"/>
                      <a:round/>
                      <a:headEnd type="none" w="med" len="med"/>
                      <a:tailEnd type="none" w="med" len="med"/>
                    </a:lnB>
                    <a:solidFill>
                      <a:srgbClr val="003A6D">
                        <a:alpha val="50196"/>
                      </a:srgbClr>
                    </a:solidFill>
                  </a:tcPr>
                </a:tc>
                <a:tc>
                  <a:txBody>
                    <a:bodyPr/>
                    <a:lstStyle/>
                    <a:p>
                      <a:pPr algn="ctr"/>
                      <a:r>
                        <a:rPr lang="en-US" sz="2400" b="1" i="0" dirty="0">
                          <a:solidFill>
                            <a:schemeClr val="bg1"/>
                          </a:solidFill>
                          <a:latin typeface="IBM Plex Sans" panose="020B0503050203000203" pitchFamily="34" charset="0"/>
                        </a:rPr>
                        <a:t>Essentials</a:t>
                      </a:r>
                    </a:p>
                  </a:txBody>
                  <a:tcPr anchor="ctr">
                    <a:lnB w="38100" cap="flat" cmpd="sng" algn="ctr">
                      <a:solidFill>
                        <a:schemeClr val="bg1"/>
                      </a:solidFill>
                      <a:prstDash val="solid"/>
                      <a:round/>
                      <a:headEnd type="none" w="med" len="med"/>
                      <a:tailEnd type="none" w="med" len="med"/>
                    </a:lnB>
                    <a:solidFill>
                      <a:srgbClr val="003A6D">
                        <a:alpha val="50196"/>
                      </a:srgbClr>
                    </a:solidFill>
                  </a:tcPr>
                </a:tc>
                <a:tc>
                  <a:txBody>
                    <a:bodyPr/>
                    <a:lstStyle/>
                    <a:p>
                      <a:pPr algn="ctr"/>
                      <a:r>
                        <a:rPr lang="en-US" sz="2400" b="1" i="0" dirty="0">
                          <a:solidFill>
                            <a:schemeClr val="bg1"/>
                          </a:solidFill>
                          <a:latin typeface="IBM Plex Sans" panose="020B0503050203000203" pitchFamily="34" charset="0"/>
                        </a:rPr>
                        <a:t>Standard</a:t>
                      </a:r>
                    </a:p>
                  </a:txBody>
                  <a:tcPr anchor="ctr">
                    <a:lnB w="38100" cap="flat" cmpd="sng" algn="ctr">
                      <a:solidFill>
                        <a:schemeClr val="bg1"/>
                      </a:solidFill>
                      <a:prstDash val="solid"/>
                      <a:round/>
                      <a:headEnd type="none" w="med" len="med"/>
                      <a:tailEnd type="none" w="med" len="med"/>
                    </a:lnB>
                    <a:solidFill>
                      <a:srgbClr val="003A6D">
                        <a:alpha val="50196"/>
                      </a:srgbClr>
                    </a:solidFill>
                  </a:tcPr>
                </a:tc>
                <a:tc>
                  <a:txBody>
                    <a:bodyPr/>
                    <a:lstStyle/>
                    <a:p>
                      <a:pPr algn="ctr"/>
                      <a:r>
                        <a:rPr lang="en-US" sz="2400" b="1" i="0" dirty="0">
                          <a:solidFill>
                            <a:schemeClr val="bg1"/>
                          </a:solidFill>
                          <a:latin typeface="IBM Plex Sans" panose="020B0503050203000203" pitchFamily="34" charset="0"/>
                        </a:rPr>
                        <a:t>Premium</a:t>
                      </a:r>
                    </a:p>
                  </a:txBody>
                  <a:tcPr anchor="ctr">
                    <a:lnB w="38100" cap="flat" cmpd="sng" algn="ctr">
                      <a:solidFill>
                        <a:schemeClr val="bg1"/>
                      </a:solidFill>
                      <a:prstDash val="solid"/>
                      <a:round/>
                      <a:headEnd type="none" w="med" len="med"/>
                      <a:tailEnd type="none" w="med" len="med"/>
                    </a:lnB>
                    <a:solidFill>
                      <a:srgbClr val="003A6D">
                        <a:alpha val="50196"/>
                      </a:srgbClr>
                    </a:solidFill>
                  </a:tcPr>
                </a:tc>
                <a:extLst>
                  <a:ext uri="{0D108BD9-81ED-4DB2-BD59-A6C34878D82A}">
                    <a16:rowId xmlns:a16="http://schemas.microsoft.com/office/drawing/2014/main" val="3291018953"/>
                  </a:ext>
                </a:extLst>
              </a:tr>
              <a:tr h="502920">
                <a:tc gridSpan="4">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800" b="1" i="0" u="none" strike="noStrike" cap="none" spc="0" baseline="0" dirty="0">
                          <a:solidFill>
                            <a:schemeClr val="tx1"/>
                          </a:solidFill>
                          <a:uFillTx/>
                          <a:latin typeface="IBM Plex Sans" panose="020B0503050203000203" pitchFamily="34" charset="0"/>
                          <a:ea typeface="+mn-ea"/>
                          <a:cs typeface="+mn-cs"/>
                          <a:sym typeface="IBM Plex Sans"/>
                        </a:rPr>
                        <a:t>Integration</a:t>
                      </a:r>
                    </a:p>
                  </a:txBody>
                  <a:tcPr anchor="ctr">
                    <a:lnT w="38100" cap="flat" cmpd="sng" algn="ctr">
                      <a:solidFill>
                        <a:schemeClr val="bg1"/>
                      </a:solidFill>
                      <a:prstDash val="solid"/>
                      <a:round/>
                      <a:headEnd type="none" w="med" len="med"/>
                      <a:tailEnd type="none" w="med" len="med"/>
                    </a:lnT>
                    <a:solidFill>
                      <a:srgbClr val="A6A6A6">
                        <a:alpha val="20000"/>
                      </a:srgbClr>
                    </a:solidFill>
                  </a:tcPr>
                </a:tc>
                <a:tc hMerge="1">
                  <a:txBody>
                    <a:bodyPr/>
                    <a:lstStyle/>
                    <a:p>
                      <a:pPr algn="ctr"/>
                      <a:endParaRPr lang="en-US" dirty="0">
                        <a:solidFill>
                          <a:schemeClr val="tx1"/>
                        </a:solidFill>
                      </a:endParaRPr>
                    </a:p>
                  </a:txBody>
                  <a:tcPr anchor="ctr">
                    <a:solidFill>
                      <a:srgbClr val="A6A6A6">
                        <a:alpha val="20000"/>
                      </a:srgbClr>
                    </a:solidFill>
                  </a:tcPr>
                </a:tc>
                <a:tc hMerge="1">
                  <a:txBody>
                    <a:bodyPr/>
                    <a:lstStyle/>
                    <a:p>
                      <a:pPr algn="ctr"/>
                      <a:endParaRPr lang="en-US" dirty="0">
                        <a:solidFill>
                          <a:schemeClr val="tx1"/>
                        </a:solidFill>
                      </a:endParaRPr>
                    </a:p>
                  </a:txBody>
                  <a:tcPr anchor="ctr">
                    <a:solidFill>
                      <a:srgbClr val="A6A6A6">
                        <a:alpha val="20000"/>
                      </a:srgbClr>
                    </a:solidFill>
                  </a:tcPr>
                </a:tc>
                <a:tc hMerge="1">
                  <a:txBody>
                    <a:bodyPr/>
                    <a:lstStyle/>
                    <a:p>
                      <a:pPr algn="ctr"/>
                      <a:endParaRPr lang="en-US" dirty="0">
                        <a:solidFill>
                          <a:schemeClr val="tx1"/>
                        </a:solidFill>
                      </a:endParaRPr>
                    </a:p>
                  </a:txBody>
                  <a:tcPr anchor="ctr">
                    <a:solidFill>
                      <a:srgbClr val="A6A6A6">
                        <a:alpha val="20000"/>
                      </a:srgbClr>
                    </a:solidFill>
                  </a:tcPr>
                </a:tc>
                <a:extLst>
                  <a:ext uri="{0D108BD9-81ED-4DB2-BD59-A6C34878D82A}">
                    <a16:rowId xmlns:a16="http://schemas.microsoft.com/office/drawing/2014/main" val="1035847677"/>
                  </a:ext>
                </a:extLst>
              </a:tr>
              <a:tr h="502920">
                <a:tc>
                  <a:txBody>
                    <a:bodyPr/>
                    <a:lstStyle/>
                    <a:p>
                      <a:pPr lvl="1" algn="l"/>
                      <a:r>
                        <a:rPr lang="en-US" sz="1800" dirty="0">
                          <a:solidFill>
                            <a:schemeClr val="tx1"/>
                          </a:solidFill>
                        </a:rPr>
                        <a:t>SAP &amp; Oracle Adaptors</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2612671737"/>
                  </a:ext>
                </a:extLst>
              </a:tr>
              <a:tr h="502920">
                <a:tc>
                  <a:txBody>
                    <a:bodyPr/>
                    <a:lstStyle/>
                    <a:p>
                      <a:pPr lvl="1" algn="l"/>
                      <a:r>
                        <a:rPr lang="en-US" sz="1800" dirty="0" err="1">
                          <a:solidFill>
                            <a:schemeClr val="tx1"/>
                          </a:solidFill>
                        </a:rPr>
                        <a:t>AppConnect</a:t>
                      </a:r>
                      <a:r>
                        <a:rPr lang="en-US" sz="1800" dirty="0">
                          <a:solidFill>
                            <a:schemeClr val="tx1"/>
                          </a:solidFill>
                        </a:rPr>
                        <a:t> SaaS</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2676706412"/>
                  </a:ext>
                </a:extLst>
              </a:tr>
              <a:tr h="502920">
                <a:tc>
                  <a:txBody>
                    <a:bodyPr/>
                    <a:lstStyle/>
                    <a:p>
                      <a:pPr lvl="1" algn="l"/>
                      <a:r>
                        <a:rPr lang="en-US" sz="1800" dirty="0">
                          <a:solidFill>
                            <a:schemeClr val="tx1"/>
                          </a:solidFill>
                        </a:rPr>
                        <a:t>Integration via MIF</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2099178160"/>
                  </a:ext>
                </a:extLst>
              </a:tr>
              <a:tr h="502920">
                <a:tc>
                  <a:txBody>
                    <a:bodyPr/>
                    <a:lstStyle/>
                    <a:p>
                      <a:pPr lvl="1" algn="l"/>
                      <a:r>
                        <a:rPr lang="en-US" sz="1800" dirty="0">
                          <a:solidFill>
                            <a:schemeClr val="tx1"/>
                          </a:solidFill>
                        </a:rPr>
                        <a:t>Automation Scripting via </a:t>
                      </a:r>
                      <a:r>
                        <a:rPr lang="en-US" sz="1800" dirty="0" err="1">
                          <a:solidFill>
                            <a:schemeClr val="tx1"/>
                          </a:solidFill>
                        </a:rPr>
                        <a:t>MaxAdmin</a:t>
                      </a:r>
                      <a:r>
                        <a:rPr lang="en-US" sz="1800" dirty="0">
                          <a:solidFill>
                            <a:schemeClr val="tx1"/>
                          </a:solidFill>
                        </a:rPr>
                        <a:t> user</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3688431465"/>
                  </a:ext>
                </a:extLst>
              </a:tr>
              <a:tr h="502920">
                <a:tc>
                  <a:txBody>
                    <a:bodyPr/>
                    <a:lstStyle/>
                    <a:p>
                      <a:pPr lvl="1" algn="l"/>
                      <a:r>
                        <a:rPr lang="en-US" sz="1800" dirty="0">
                          <a:solidFill>
                            <a:schemeClr val="tx1"/>
                          </a:solidFill>
                        </a:rPr>
                        <a:t>Certified Third-party Java / Python code</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3318334891"/>
                  </a:ext>
                </a:extLst>
              </a:tr>
              <a:tr h="502920">
                <a:tc>
                  <a:txBody>
                    <a:bodyPr/>
                    <a:lstStyle/>
                    <a:p>
                      <a:pPr lvl="1" algn="l"/>
                      <a:r>
                        <a:rPr lang="en-US" sz="1800" dirty="0">
                          <a:solidFill>
                            <a:schemeClr val="tx1"/>
                          </a:solidFill>
                        </a:rPr>
                        <a:t>Security Integrations (SIEM Support)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802786639"/>
                  </a:ext>
                </a:extLst>
              </a:tr>
              <a:tr h="502920">
                <a:tc gridSpan="4">
                  <a:txBody>
                    <a:bodyPr/>
                    <a:lstStyle/>
                    <a:p>
                      <a:pPr marL="0" marR="0" lvl="0" indent="0" algn="l" defTabSz="1829287" rtl="0" eaLnBrk="1" fontAlgn="auto" latinLnBrk="0" hangingPunct="1">
                        <a:lnSpc>
                          <a:spcPct val="100000"/>
                        </a:lnSpc>
                        <a:spcBef>
                          <a:spcPts val="0"/>
                        </a:spcBef>
                        <a:spcAft>
                          <a:spcPts val="0"/>
                        </a:spcAft>
                        <a:buClrTx/>
                        <a:buSzTx/>
                        <a:buFontTx/>
                        <a:buNone/>
                        <a:tabLst/>
                        <a:defRPr/>
                      </a:pPr>
                      <a:r>
                        <a:rPr lang="en-US" sz="1800" b="1" i="0" u="none" strike="noStrike" cap="none" spc="0" baseline="0" dirty="0">
                          <a:solidFill>
                            <a:schemeClr val="tx1"/>
                          </a:solidFill>
                          <a:uFillTx/>
                          <a:latin typeface="IBM Plex Sans" panose="020B0503050203000203" pitchFamily="34" charset="0"/>
                          <a:ea typeface="+mn-ea"/>
                          <a:cs typeface="+mn-cs"/>
                          <a:sym typeface="IBM Plex Sans"/>
                        </a:rPr>
                        <a:t>Operations</a:t>
                      </a:r>
                    </a:p>
                  </a:txBody>
                  <a:tcPr anchor="ctr">
                    <a:solidFill>
                      <a:srgbClr val="A6A6A6">
                        <a:alpha val="20000"/>
                      </a:srgbClr>
                    </a:solidFill>
                  </a:tcP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tc hMerge="1">
                  <a:txBody>
                    <a:bodyPr/>
                    <a:lstStyle/>
                    <a:p>
                      <a:pPr algn="ctr"/>
                      <a:endParaRPr lang="en-US" dirty="0">
                        <a:solidFill>
                          <a:schemeClr val="tx1"/>
                        </a:solidFill>
                      </a:endParaRPr>
                    </a:p>
                  </a:txBody>
                  <a:tcPr anchor="ctr"/>
                </a:tc>
                <a:extLst>
                  <a:ext uri="{0D108BD9-81ED-4DB2-BD59-A6C34878D82A}">
                    <a16:rowId xmlns:a16="http://schemas.microsoft.com/office/drawing/2014/main" val="1888106165"/>
                  </a:ext>
                </a:extLst>
              </a:tr>
              <a:tr h="502920">
                <a:tc>
                  <a:txBody>
                    <a:bodyPr/>
                    <a:lstStyle/>
                    <a:p>
                      <a:pPr lvl="1" algn="l"/>
                      <a:r>
                        <a:rPr lang="en-US" sz="1800" dirty="0">
                          <a:solidFill>
                            <a:schemeClr val="tx1"/>
                          </a:solidFill>
                        </a:rPr>
                        <a:t>Self-Service Portal</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3613429796"/>
                  </a:ext>
                </a:extLst>
              </a:tr>
              <a:tr h="502920">
                <a:tc>
                  <a:txBody>
                    <a:bodyPr/>
                    <a:lstStyle/>
                    <a:p>
                      <a:pPr lvl="1" algn="l"/>
                      <a:r>
                        <a:rPr lang="en-US" sz="1800" dirty="0">
                          <a:solidFill>
                            <a:schemeClr val="tx1"/>
                          </a:solidFill>
                        </a:rPr>
                        <a:t>ISO 27001 &amp; SOC2 Compliance</a:t>
                      </a:r>
                    </a:p>
                  </a:txBody>
                  <a:tcPr anchor="ctr"/>
                </a:tc>
                <a:tc>
                  <a:txBody>
                    <a:bodyPr/>
                    <a:lstStyle/>
                    <a:p>
                      <a:pPr algn="ctr"/>
                      <a:r>
                        <a:rPr lang="en-US" sz="1800" dirty="0">
                          <a:solidFill>
                            <a:schemeClr val="tx1"/>
                          </a:solidFill>
                        </a:rPr>
                        <a:t>ISO 27001 ◼︎ / SOC2 ︎►</a:t>
                      </a:r>
                    </a:p>
                  </a:txBody>
                  <a:tcPr anchor="ctr"/>
                </a:tc>
                <a:tc>
                  <a:txBody>
                    <a:bodyPr/>
                    <a:lstStyle/>
                    <a:p>
                      <a:pPr algn="ctr"/>
                      <a:r>
                        <a:rPr lang="en-US" sz="1800" dirty="0">
                          <a:solidFill>
                            <a:schemeClr val="tx1"/>
                          </a:solidFill>
                        </a:rPr>
                        <a:t>ISO 27001 ◼︎ / SOC2 ︎►</a:t>
                      </a:r>
                    </a:p>
                  </a:txBody>
                  <a:tcPr anchor="ctr"/>
                </a:tc>
                <a:tc>
                  <a:txBody>
                    <a:bodyPr/>
                    <a:lstStyle/>
                    <a:p>
                      <a:pPr algn="ctr"/>
                      <a:r>
                        <a:rPr lang="en-US" sz="1800" dirty="0">
                          <a:solidFill>
                            <a:schemeClr val="tx1"/>
                          </a:solidFill>
                        </a:rPr>
                        <a:t>ISO 27001 ◼︎ / SOC 2  ►︎</a:t>
                      </a:r>
                    </a:p>
                  </a:txBody>
                  <a:tcPr anchor="ctr"/>
                </a:tc>
                <a:extLst>
                  <a:ext uri="{0D108BD9-81ED-4DB2-BD59-A6C34878D82A}">
                    <a16:rowId xmlns:a16="http://schemas.microsoft.com/office/drawing/2014/main" val="779827613"/>
                  </a:ext>
                </a:extLst>
              </a:tr>
              <a:tr h="502920">
                <a:tc>
                  <a:txBody>
                    <a:bodyPr/>
                    <a:lstStyle/>
                    <a:p>
                      <a:pPr lvl="1" algn="l"/>
                      <a:r>
                        <a:rPr lang="en-US" sz="1800" dirty="0">
                          <a:solidFill>
                            <a:schemeClr val="tx1"/>
                          </a:solidFill>
                        </a:rPr>
                        <a:t>Update &amp; Upgrade Scheduling</a:t>
                      </a:r>
                    </a:p>
                  </a:txBody>
                  <a:tcPr anchor="ctr"/>
                </a:tc>
                <a:tc>
                  <a:txBody>
                    <a:bodyPr/>
                    <a:lstStyle/>
                    <a:p>
                      <a:pPr algn="ctr"/>
                      <a:r>
                        <a:rPr lang="en-US" sz="1800" dirty="0">
                          <a:solidFill>
                            <a:schemeClr val="tx1"/>
                          </a:solidFill>
                        </a:rPr>
                        <a:t>Fixed</a:t>
                      </a:r>
                    </a:p>
                  </a:txBody>
                  <a:tcPr anchor="ctr"/>
                </a:tc>
                <a:tc>
                  <a:txBody>
                    <a:bodyPr/>
                    <a:lstStyle/>
                    <a:p>
                      <a:pPr algn="ctr"/>
                      <a:r>
                        <a:rPr lang="en-US" sz="1800" dirty="0">
                          <a:solidFill>
                            <a:schemeClr val="tx1"/>
                          </a:solidFill>
                        </a:rPr>
                        <a:t>Standard</a:t>
                      </a:r>
                      <a:r>
                        <a:rPr lang="en-US" sz="1800" baseline="30000" dirty="0">
                          <a:solidFill>
                            <a:schemeClr val="tx1"/>
                          </a:solidFill>
                        </a:rPr>
                        <a:t>8</a:t>
                      </a:r>
                      <a:endParaRPr lang="en-US" sz="1800" dirty="0">
                        <a:solidFill>
                          <a:schemeClr val="tx1"/>
                        </a:solidFill>
                      </a:endParaRPr>
                    </a:p>
                  </a:txBody>
                  <a:tcPr anchor="ctr"/>
                </a:tc>
                <a:tc>
                  <a:txBody>
                    <a:bodyPr/>
                    <a:lstStyle/>
                    <a:p>
                      <a:pPr algn="ctr"/>
                      <a:r>
                        <a:rPr lang="en-US" sz="1800" dirty="0">
                          <a:solidFill>
                            <a:schemeClr val="tx1"/>
                          </a:solidFill>
                        </a:rPr>
                        <a:t>Flexibile</a:t>
                      </a:r>
                      <a:r>
                        <a:rPr lang="en-US" sz="1800" baseline="30000" dirty="0">
                          <a:solidFill>
                            <a:schemeClr val="tx1"/>
                          </a:solidFill>
                        </a:rPr>
                        <a:t>9 </a:t>
                      </a:r>
                      <a:r>
                        <a:rPr lang="en-US" sz="1800" baseline="0" dirty="0">
                          <a:solidFill>
                            <a:schemeClr val="tx1"/>
                          </a:solidFill>
                        </a:rPr>
                        <a:t> ◼︎ / Extended</a:t>
                      </a:r>
                      <a:r>
                        <a:rPr lang="en-US" sz="1800" baseline="30000" dirty="0">
                          <a:solidFill>
                            <a:schemeClr val="tx1"/>
                          </a:solidFill>
                        </a:rPr>
                        <a:t>10</a:t>
                      </a:r>
                      <a:r>
                        <a:rPr lang="en-US" sz="1800" baseline="0" dirty="0">
                          <a:solidFill>
                            <a:schemeClr val="tx1"/>
                          </a:solidFill>
                        </a:rPr>
                        <a:t> ◻︎</a:t>
                      </a:r>
                    </a:p>
                  </a:txBody>
                  <a:tcPr anchor="ctr"/>
                </a:tc>
                <a:extLst>
                  <a:ext uri="{0D108BD9-81ED-4DB2-BD59-A6C34878D82A}">
                    <a16:rowId xmlns:a16="http://schemas.microsoft.com/office/drawing/2014/main" val="3627246216"/>
                  </a:ext>
                </a:extLst>
              </a:tr>
              <a:tr h="502920">
                <a:tc>
                  <a:txBody>
                    <a:bodyPr/>
                    <a:lstStyle/>
                    <a:p>
                      <a:pPr lvl="1" algn="l"/>
                      <a:r>
                        <a:rPr lang="en-US" sz="1800" dirty="0">
                          <a:solidFill>
                            <a:schemeClr val="tx1"/>
                          </a:solidFill>
                        </a:rPr>
                        <a:t>SLA</a:t>
                      </a:r>
                    </a:p>
                  </a:txBody>
                  <a:tcPr anchor="ctr"/>
                </a:tc>
                <a:tc>
                  <a:txBody>
                    <a:bodyPr/>
                    <a:lstStyle/>
                    <a:p>
                      <a:pPr algn="ctr"/>
                      <a:r>
                        <a:rPr lang="en-US" sz="1800" dirty="0">
                          <a:solidFill>
                            <a:schemeClr val="tx1"/>
                          </a:solidFill>
                        </a:rPr>
                        <a:t>High Availability</a:t>
                      </a:r>
                    </a:p>
                  </a:txBody>
                  <a:tcPr anchor="ctr"/>
                </a:tc>
                <a:tc>
                  <a:txBody>
                    <a:bodyPr/>
                    <a:lstStyle/>
                    <a:p>
                      <a:pPr algn="ctr"/>
                      <a:r>
                        <a:rPr lang="en-US" sz="1800" dirty="0">
                          <a:solidFill>
                            <a:schemeClr val="tx1"/>
                          </a:solidFill>
                        </a:rPr>
                        <a:t>High Availability</a:t>
                      </a:r>
                    </a:p>
                  </a:txBody>
                  <a:tcPr anchor="ctr"/>
                </a:tc>
                <a:tc>
                  <a:txBody>
                    <a:bodyPr/>
                    <a:lstStyle/>
                    <a:p>
                      <a:pPr algn="ctr"/>
                      <a:r>
                        <a:rPr lang="en-US" sz="1800" dirty="0">
                          <a:solidFill>
                            <a:schemeClr val="tx1"/>
                          </a:solidFill>
                        </a:rPr>
                        <a:t>High Availability</a:t>
                      </a:r>
                    </a:p>
                  </a:txBody>
                  <a:tcPr anchor="ctr"/>
                </a:tc>
                <a:extLst>
                  <a:ext uri="{0D108BD9-81ED-4DB2-BD59-A6C34878D82A}">
                    <a16:rowId xmlns:a16="http://schemas.microsoft.com/office/drawing/2014/main" val="3566630160"/>
                  </a:ext>
                </a:extLst>
              </a:tr>
              <a:tr h="502920">
                <a:tc>
                  <a:txBody>
                    <a:bodyPr/>
                    <a:lstStyle/>
                    <a:p>
                      <a:pPr lvl="1" algn="l"/>
                      <a:r>
                        <a:rPr lang="en-US" sz="1800" dirty="0">
                          <a:solidFill>
                            <a:schemeClr val="tx1"/>
                          </a:solidFill>
                        </a:rPr>
                        <a:t>Disaster Recovery</a:t>
                      </a:r>
                    </a:p>
                  </a:txBody>
                  <a:tcPr anchor="ctr"/>
                </a:tc>
                <a:tc>
                  <a:txBody>
                    <a:bodyPr/>
                    <a:lstStyle/>
                    <a:p>
                      <a:pPr algn="ctr"/>
                      <a:r>
                        <a:rPr lang="en-US" sz="1800" dirty="0">
                          <a:solidFill>
                            <a:schemeClr val="tx1"/>
                          </a:solidFill>
                        </a:rPr>
                        <a:t>Standard</a:t>
                      </a:r>
                    </a:p>
                  </a:txBody>
                  <a:tcPr anchor="ctr"/>
                </a:tc>
                <a:tc>
                  <a:txBody>
                    <a:bodyPr/>
                    <a:lstStyle/>
                    <a:p>
                      <a:pPr algn="ctr"/>
                      <a:r>
                        <a:rPr lang="en-US" sz="1800" dirty="0">
                          <a:solidFill>
                            <a:schemeClr val="tx1"/>
                          </a:solidFill>
                        </a:rPr>
                        <a:t>Standard</a:t>
                      </a:r>
                    </a:p>
                  </a:txBody>
                  <a:tcPr anchor="ctr"/>
                </a:tc>
                <a:tc>
                  <a:txBody>
                    <a:bodyPr/>
                    <a:lstStyle/>
                    <a:p>
                      <a:pPr algn="ctr"/>
                      <a:r>
                        <a:rPr lang="en-US" sz="1800" dirty="0">
                          <a:solidFill>
                            <a:schemeClr val="tx1"/>
                          </a:solidFill>
                        </a:rPr>
                        <a:t>Reduced RPO / RTO ▷</a:t>
                      </a:r>
                    </a:p>
                  </a:txBody>
                  <a:tcPr anchor="ctr"/>
                </a:tc>
                <a:extLst>
                  <a:ext uri="{0D108BD9-81ED-4DB2-BD59-A6C34878D82A}">
                    <a16:rowId xmlns:a16="http://schemas.microsoft.com/office/drawing/2014/main" val="1877939106"/>
                  </a:ext>
                </a:extLst>
              </a:tr>
              <a:tr h="502920">
                <a:tc>
                  <a:txBody>
                    <a:bodyPr/>
                    <a:lstStyle/>
                    <a:p>
                      <a:pPr lvl="1" algn="l"/>
                      <a:r>
                        <a:rPr lang="en-US" sz="1800" dirty="0">
                          <a:solidFill>
                            <a:schemeClr val="tx1"/>
                          </a:solidFill>
                        </a:rPr>
                        <a:t>Multi-Site Support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2608015063"/>
                  </a:ext>
                </a:extLst>
              </a:tr>
              <a:tr h="502920">
                <a:tc>
                  <a:txBody>
                    <a:bodyPr/>
                    <a:lstStyle/>
                    <a:p>
                      <a:pPr lvl="1" algn="l"/>
                      <a:r>
                        <a:rPr lang="en-US" sz="1800" dirty="0">
                          <a:solidFill>
                            <a:schemeClr val="tx1"/>
                          </a:solidFill>
                        </a:rPr>
                        <a:t>Multi-Zone Support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1693229420"/>
                  </a:ext>
                </a:extLst>
              </a:tr>
              <a:tr h="502920">
                <a:tc>
                  <a:txBody>
                    <a:bodyPr/>
                    <a:lstStyle/>
                    <a:p>
                      <a:pPr lvl="1" algn="l"/>
                      <a:r>
                        <a:rPr lang="en-US" sz="1800" dirty="0">
                          <a:solidFill>
                            <a:schemeClr val="tx1"/>
                          </a:solidFill>
                        </a:rPr>
                        <a:t>Point-in-time Application Recovery</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4023004601"/>
                  </a:ext>
                </a:extLst>
              </a:tr>
              <a:tr h="502920">
                <a:tc>
                  <a:txBody>
                    <a:bodyPr/>
                    <a:lstStyle/>
                    <a:p>
                      <a:pPr lvl="1" algn="l"/>
                      <a:r>
                        <a:rPr lang="en-US" sz="1800" dirty="0">
                          <a:solidFill>
                            <a:schemeClr val="tx1"/>
                          </a:solidFill>
                        </a:rPr>
                        <a:t>Extended Data Retention</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984555936"/>
                  </a:ext>
                </a:extLst>
              </a:tr>
              <a:tr h="502920">
                <a:tc>
                  <a:txBody>
                    <a:bodyPr/>
                    <a:lstStyle/>
                    <a:p>
                      <a:pPr lvl="1" algn="l"/>
                      <a:r>
                        <a:rPr lang="en-US" sz="1800" dirty="0">
                          <a:solidFill>
                            <a:schemeClr val="tx1"/>
                          </a:solidFill>
                        </a:rPr>
                        <a:t>Dedicated Personnel</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1109018505"/>
                  </a:ext>
                </a:extLst>
              </a:tr>
              <a:tr h="502920">
                <a:tc>
                  <a:txBody>
                    <a:bodyPr/>
                    <a:lstStyle/>
                    <a:p>
                      <a:pPr lvl="1" algn="l"/>
                      <a:r>
                        <a:rPr lang="en-US" sz="1800" dirty="0">
                          <a:solidFill>
                            <a:schemeClr val="tx1"/>
                          </a:solidFill>
                        </a:rPr>
                        <a:t>Regional Exclusions</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3113982750"/>
                  </a:ext>
                </a:extLst>
              </a:tr>
              <a:tr h="502920">
                <a:tc>
                  <a:txBody>
                    <a:bodyPr/>
                    <a:lstStyle/>
                    <a:p>
                      <a:pPr lvl="1" algn="l"/>
                      <a:r>
                        <a:rPr lang="en-US" sz="1800" dirty="0">
                          <a:solidFill>
                            <a:schemeClr val="tx1"/>
                          </a:solidFill>
                        </a:rPr>
                        <a:t>Customized terms (SOW)</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tc>
                  <a:txBody>
                    <a:bodyPr/>
                    <a:lstStyle/>
                    <a:p>
                      <a:pPr algn="ctr"/>
                      <a:r>
                        <a:rPr lang="en-US" sz="1800" dirty="0">
                          <a:solidFill>
                            <a:schemeClr val="tx1"/>
                          </a:solidFill>
                        </a:rPr>
                        <a:t>—</a:t>
                      </a:r>
                    </a:p>
                  </a:txBody>
                  <a:tcPr anchor="ctr"/>
                </a:tc>
                <a:extLst>
                  <a:ext uri="{0D108BD9-81ED-4DB2-BD59-A6C34878D82A}">
                    <a16:rowId xmlns:a16="http://schemas.microsoft.com/office/drawing/2014/main" val="4064518071"/>
                  </a:ext>
                </a:extLst>
              </a:tr>
            </a:tbl>
          </a:graphicData>
        </a:graphic>
      </p:graphicFrame>
    </p:spTree>
    <p:extLst>
      <p:ext uri="{BB962C8B-B14F-4D97-AF65-F5344CB8AC3E}">
        <p14:creationId xmlns:p14="http://schemas.microsoft.com/office/powerpoint/2010/main" val="394681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D72A-873E-6825-95A1-D9B84C90B9D9}"/>
              </a:ext>
            </a:extLst>
          </p:cNvPr>
          <p:cNvSpPr>
            <a:spLocks noGrp="1"/>
          </p:cNvSpPr>
          <p:nvPr>
            <p:ph type="title"/>
          </p:nvPr>
        </p:nvSpPr>
        <p:spPr/>
        <p:txBody>
          <a:bodyPr/>
          <a:lstStyle/>
          <a:p>
            <a:r>
              <a:rPr lang="en-US" sz="2800" dirty="0"/>
              <a:t>Timeline</a:t>
            </a:r>
          </a:p>
        </p:txBody>
      </p:sp>
      <p:sp>
        <p:nvSpPr>
          <p:cNvPr id="3" name="Text Placeholder 2">
            <a:extLst>
              <a:ext uri="{FF2B5EF4-FFF2-40B4-BE49-F238E27FC236}">
                <a16:creationId xmlns:a16="http://schemas.microsoft.com/office/drawing/2014/main" id="{20046377-1325-C8FA-376F-6468EB6E7683}"/>
              </a:ext>
            </a:extLst>
          </p:cNvPr>
          <p:cNvSpPr>
            <a:spLocks noGrp="1"/>
          </p:cNvSpPr>
          <p:nvPr>
            <p:ph type="body" sz="quarter" idx="11"/>
          </p:nvPr>
        </p:nvSpPr>
        <p:spPr/>
        <p:txBody>
          <a:bodyPr/>
          <a:lstStyle/>
          <a:p>
            <a:r>
              <a:rPr lang="en-US" dirty="0"/>
              <a:t>Start now!</a:t>
            </a:r>
          </a:p>
        </p:txBody>
      </p:sp>
      <p:sp>
        <p:nvSpPr>
          <p:cNvPr id="4" name="Text Placeholder 3">
            <a:extLst>
              <a:ext uri="{FF2B5EF4-FFF2-40B4-BE49-F238E27FC236}">
                <a16:creationId xmlns:a16="http://schemas.microsoft.com/office/drawing/2014/main" id="{6D1527CD-F3B9-183A-565F-8DDED0A728F6}"/>
              </a:ext>
            </a:extLst>
          </p:cNvPr>
          <p:cNvSpPr>
            <a:spLocks noGrp="1"/>
          </p:cNvSpPr>
          <p:nvPr>
            <p:ph type="body" sz="quarter" idx="12"/>
          </p:nvPr>
        </p:nvSpPr>
        <p:spPr/>
        <p:txBody>
          <a:bodyPr/>
          <a:lstStyle/>
          <a:p>
            <a:r>
              <a:rPr lang="en-US" b="1" dirty="0">
                <a:latin typeface="IBM Plex Sans SemiBold" panose="020B0503050203000203" pitchFamily="34" charset="0"/>
              </a:rPr>
              <a:t>Announce &amp; Discuss</a:t>
            </a:r>
          </a:p>
          <a:p>
            <a:r>
              <a:rPr lang="en-US" dirty="0">
                <a:latin typeface="IBM Plex Sans" panose="020B0503050203000203" pitchFamily="34" charset="0"/>
              </a:rPr>
              <a:t>Week of Aug. 7 at </a:t>
            </a:r>
            <a:r>
              <a:rPr lang="en-US" dirty="0" err="1">
                <a:latin typeface="IBM Plex Sans" panose="020B0503050203000203" pitchFamily="34" charset="0"/>
              </a:rPr>
              <a:t>MaximoWorld</a:t>
            </a:r>
            <a:endParaRPr lang="en-US" dirty="0">
              <a:latin typeface="IBM Plex Sans" panose="020B0503050203000203" pitchFamily="34" charset="0"/>
            </a:endParaRPr>
          </a:p>
          <a:p>
            <a:endParaRPr lang="en-US" dirty="0">
              <a:latin typeface="IBM Plex Sans" panose="020B0503050203000203" pitchFamily="34" charset="0"/>
            </a:endParaRPr>
          </a:p>
          <a:p>
            <a:pPr marL="342900" indent="-342900">
              <a:buFont typeface="Arial" panose="020B0604020202020204" pitchFamily="34" charset="0"/>
              <a:buChar char="•"/>
            </a:pPr>
            <a:r>
              <a:rPr lang="en-US" dirty="0">
                <a:latin typeface="IBM Plex Sans" panose="020B0503050203000203" pitchFamily="34" charset="0"/>
              </a:rPr>
              <a:t>Inform clients about next generation trial</a:t>
            </a:r>
          </a:p>
          <a:p>
            <a:pPr marL="342900" indent="-342900">
              <a:buFont typeface="Arial" panose="020B0604020202020204" pitchFamily="34" charset="0"/>
              <a:buChar char="•"/>
            </a:pPr>
            <a:r>
              <a:rPr lang="en-US" dirty="0">
                <a:latin typeface="IBM Plex Sans" panose="020B0503050203000203" pitchFamily="34" charset="0"/>
              </a:rPr>
              <a:t>Unveil MAS SaaS tiered packages</a:t>
            </a:r>
          </a:p>
          <a:p>
            <a:pPr marL="342900" indent="-342900">
              <a:buFont typeface="Arial" panose="020B0604020202020204" pitchFamily="34" charset="0"/>
              <a:buChar char="•"/>
            </a:pPr>
            <a:r>
              <a:rPr lang="en-US" dirty="0">
                <a:latin typeface="IBM Plex Sans" panose="020B0503050203000203" pitchFamily="34" charset="0"/>
              </a:rPr>
              <a:t>Gather client requirements</a:t>
            </a:r>
          </a:p>
          <a:p>
            <a:pPr marL="342900" indent="-342900">
              <a:buFont typeface="Arial" panose="020B0604020202020204" pitchFamily="34" charset="0"/>
              <a:buChar char="•"/>
            </a:pPr>
            <a:r>
              <a:rPr lang="en-US" dirty="0">
                <a:latin typeface="IBM Plex Sans" panose="020B0503050203000203" pitchFamily="34" charset="0"/>
              </a:rPr>
              <a:t>Explore the right fit</a:t>
            </a:r>
          </a:p>
          <a:p>
            <a:pPr marL="342900" indent="-342900">
              <a:buFont typeface="Arial" panose="020B0604020202020204" pitchFamily="34" charset="0"/>
              <a:buChar char="•"/>
            </a:pPr>
            <a:r>
              <a:rPr lang="en-US" dirty="0">
                <a:latin typeface="IBM Plex Sans" panose="020B0503050203000203" pitchFamily="34" charset="0"/>
              </a:rPr>
              <a:t>Prepare for quoting</a:t>
            </a:r>
          </a:p>
          <a:p>
            <a:pPr marL="342900" indent="-342900">
              <a:buFont typeface="Arial" panose="020B0604020202020204" pitchFamily="34" charset="0"/>
              <a:buChar char="•"/>
            </a:pPr>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p:txBody>
      </p:sp>
      <p:sp>
        <p:nvSpPr>
          <p:cNvPr id="5" name="Text Placeholder 4">
            <a:extLst>
              <a:ext uri="{FF2B5EF4-FFF2-40B4-BE49-F238E27FC236}">
                <a16:creationId xmlns:a16="http://schemas.microsoft.com/office/drawing/2014/main" id="{A69B2EBD-3B7E-32B4-220B-286FA7F33D9A}"/>
              </a:ext>
            </a:extLst>
          </p:cNvPr>
          <p:cNvSpPr>
            <a:spLocks noGrp="1"/>
          </p:cNvSpPr>
          <p:nvPr>
            <p:ph type="body" sz="quarter" idx="13"/>
          </p:nvPr>
        </p:nvSpPr>
        <p:spPr/>
        <p:txBody>
          <a:bodyPr/>
          <a:lstStyle/>
          <a:p>
            <a:r>
              <a:rPr lang="en-US" b="1" dirty="0">
                <a:latin typeface="IBM Plex Sans SemiBold" panose="020B0503050203000203" pitchFamily="34" charset="0"/>
              </a:rPr>
              <a:t>Initiate Quotes</a:t>
            </a:r>
          </a:p>
          <a:p>
            <a:r>
              <a:rPr lang="en-US" dirty="0">
                <a:latin typeface="IBM Plex Sans" panose="020B0503050203000203" pitchFamily="34" charset="0"/>
              </a:rPr>
              <a:t>Sept. 1</a:t>
            </a:r>
          </a:p>
          <a:p>
            <a:endParaRPr lang="en-US" dirty="0">
              <a:latin typeface="IBM Plex Sans" panose="020B0503050203000203" pitchFamily="34" charset="0"/>
            </a:endParaRPr>
          </a:p>
          <a:p>
            <a:pPr marL="342900" indent="-342900">
              <a:buFont typeface="Arial" panose="020B0604020202020204" pitchFamily="34" charset="0"/>
              <a:buChar char="•"/>
            </a:pPr>
            <a:r>
              <a:rPr lang="en-US" dirty="0">
                <a:latin typeface="IBM Plex Sans" panose="020B0503050203000203" pitchFamily="34" charset="0"/>
              </a:rPr>
              <a:t>New AppPoints calculator</a:t>
            </a:r>
          </a:p>
          <a:p>
            <a:pPr marL="342900" indent="-342900">
              <a:buFont typeface="Arial" panose="020B0604020202020204" pitchFamily="34" charset="0"/>
              <a:buChar char="•"/>
            </a:pPr>
            <a:r>
              <a:rPr lang="en-US" dirty="0">
                <a:latin typeface="IBM Plex Sans" panose="020B0503050203000203" pitchFamily="34" charset="0"/>
              </a:rPr>
              <a:t>Build quotes in SQO &amp; obtain quote approvals</a:t>
            </a:r>
          </a:p>
          <a:p>
            <a:endParaRPr lang="en-US" dirty="0">
              <a:latin typeface="IBM Plex Sans" panose="020B0503050203000203" pitchFamily="34" charset="0"/>
            </a:endParaRPr>
          </a:p>
          <a:p>
            <a:endParaRPr lang="en-US" dirty="0">
              <a:latin typeface="IBM Plex Sans" panose="020B0503050203000203" pitchFamily="34" charset="0"/>
            </a:endParaRPr>
          </a:p>
          <a:p>
            <a:r>
              <a:rPr lang="en-US" b="1" dirty="0">
                <a:latin typeface="IBM Plex Sans SemiBold" panose="020B0503050203000203" pitchFamily="34" charset="0"/>
              </a:rPr>
              <a:t>Sell</a:t>
            </a:r>
          </a:p>
          <a:p>
            <a:r>
              <a:rPr lang="en-US" dirty="0">
                <a:latin typeface="IBM Plex Sans" panose="020B0503050203000203" pitchFamily="34" charset="0"/>
              </a:rPr>
              <a:t>Oct. 1</a:t>
            </a:r>
          </a:p>
          <a:p>
            <a:endParaRPr lang="en-US" dirty="0">
              <a:latin typeface="IBM Plex Sans" panose="020B0503050203000203" pitchFamily="34" charset="0"/>
            </a:endParaRPr>
          </a:p>
          <a:p>
            <a:pPr marL="342900" indent="-342900">
              <a:buFont typeface="Arial" panose="020B0604020202020204" pitchFamily="34" charset="0"/>
              <a:buChar char="•"/>
            </a:pPr>
            <a:r>
              <a:rPr lang="en-US" dirty="0">
                <a:latin typeface="IBM Plex Sans" panose="020B0503050203000203" pitchFamily="34" charset="0"/>
              </a:rPr>
              <a:t>Accept orders</a:t>
            </a:r>
          </a:p>
          <a:p>
            <a:pPr marL="342900" indent="-342900">
              <a:buFont typeface="Arial" panose="020B0604020202020204" pitchFamily="34" charset="0"/>
              <a:buChar char="•"/>
            </a:pPr>
            <a:r>
              <a:rPr lang="en-US" dirty="0">
                <a:latin typeface="IBM Plex Sans" panose="020B0503050203000203" pitchFamily="34" charset="0"/>
              </a:rPr>
              <a:t>Revised AWS Marketplace listings go live in 5 countries</a:t>
            </a:r>
          </a:p>
          <a:p>
            <a:pPr marL="342900" indent="-342900">
              <a:buFont typeface="Arial" panose="020B0604020202020204" pitchFamily="34" charset="0"/>
              <a:buChar char="•"/>
            </a:pPr>
            <a:endParaRPr lang="en-US" dirty="0">
              <a:latin typeface="IBM Plex Sans" panose="020B0503050203000203" pitchFamily="34" charset="0"/>
            </a:endParaRPr>
          </a:p>
        </p:txBody>
      </p:sp>
      <p:sp>
        <p:nvSpPr>
          <p:cNvPr id="6" name="Text Placeholder 5">
            <a:extLst>
              <a:ext uri="{FF2B5EF4-FFF2-40B4-BE49-F238E27FC236}">
                <a16:creationId xmlns:a16="http://schemas.microsoft.com/office/drawing/2014/main" id="{FF7CB8DA-12B5-F426-2ACA-A631FF5562EB}"/>
              </a:ext>
            </a:extLst>
          </p:cNvPr>
          <p:cNvSpPr>
            <a:spLocks noGrp="1"/>
          </p:cNvSpPr>
          <p:nvPr>
            <p:ph type="body" sz="quarter" idx="14"/>
          </p:nvPr>
        </p:nvSpPr>
        <p:spPr/>
        <p:txBody>
          <a:bodyPr/>
          <a:lstStyle/>
          <a:p>
            <a:r>
              <a:rPr lang="en-US" b="1" dirty="0">
                <a:latin typeface="IBM Plex Sans SemiBold" panose="020B0503050203000203" pitchFamily="34" charset="0"/>
              </a:rPr>
              <a:t>Client Provisioning</a:t>
            </a:r>
          </a:p>
          <a:p>
            <a:r>
              <a:rPr lang="en-US" dirty="0">
                <a:latin typeface="IBM Plex Sans" panose="020B0503050203000203" pitchFamily="34" charset="0"/>
              </a:rPr>
              <a:t>November 2023</a:t>
            </a:r>
          </a:p>
          <a:p>
            <a:endParaRPr lang="en-US" dirty="0">
              <a:latin typeface="IBM Plex Sans" panose="020B0503050203000203" pitchFamily="34" charset="0"/>
            </a:endParaRPr>
          </a:p>
          <a:p>
            <a:pPr marL="342900" indent="-342900">
              <a:buFont typeface="Arial" panose="020B0604020202020204" pitchFamily="34" charset="0"/>
              <a:buChar char="•"/>
            </a:pPr>
            <a:r>
              <a:rPr lang="en-US" dirty="0">
                <a:latin typeface="IBM Plex Sans" panose="020B0503050203000203" pitchFamily="34" charset="0"/>
              </a:rPr>
              <a:t>Tiered package deployments to be based on MAS 8.11 release</a:t>
            </a:r>
          </a:p>
          <a:p>
            <a:pPr marL="342900" indent="-342900">
              <a:buFont typeface="Arial" panose="020B0604020202020204" pitchFamily="34" charset="0"/>
              <a:buChar char="•"/>
            </a:pPr>
            <a:r>
              <a:rPr lang="en-US" dirty="0">
                <a:latin typeface="IBM Plex Sans" panose="020B0503050203000203" pitchFamily="34" charset="0"/>
              </a:rPr>
              <a:t>Availability subject to validation by SRE team</a:t>
            </a:r>
          </a:p>
        </p:txBody>
      </p:sp>
      <p:pic>
        <p:nvPicPr>
          <p:cNvPr id="19" name="Picture Placeholder 18" descr="Badge 1 outline">
            <a:extLst>
              <a:ext uri="{FF2B5EF4-FFF2-40B4-BE49-F238E27FC236}">
                <a16:creationId xmlns:a16="http://schemas.microsoft.com/office/drawing/2014/main" id="{5F7AA5AE-9E41-DB94-183A-ABFE7B774B7A}"/>
              </a:ext>
            </a:extLst>
          </p:cNvPr>
          <p:cNvPicPr>
            <a:picLocks noGrp="1" noChangeAspect="1"/>
          </p:cNvPicPr>
          <p:nvPr>
            <p:ph type="pic" sz="quarter" idx="15"/>
          </p:nvPr>
        </p:nvPicPr>
        <p:blipFill>
          <a:blip r:embed="rId2">
            <a:extLst>
              <a:ext uri="{96DAC541-7B7A-43D3-8B79-37D633B846F1}">
                <asvg:svgBlip xmlns:asvg="http://schemas.microsoft.com/office/drawing/2016/SVG/main" r:embed="rId3"/>
              </a:ext>
            </a:extLst>
          </a:blip>
          <a:srcRect/>
          <a:stretch>
            <a:fillRect/>
          </a:stretch>
        </p:blipFill>
        <p:spPr/>
      </p:pic>
      <p:pic>
        <p:nvPicPr>
          <p:cNvPr id="21" name="Picture Placeholder 20" descr="Badge outline">
            <a:extLst>
              <a:ext uri="{FF2B5EF4-FFF2-40B4-BE49-F238E27FC236}">
                <a16:creationId xmlns:a16="http://schemas.microsoft.com/office/drawing/2014/main" id="{9D2018C7-1F03-AE63-AF16-654D8659AC9B}"/>
              </a:ext>
            </a:extLst>
          </p:cNvPr>
          <p:cNvPicPr>
            <a:picLocks noGrp="1" noChangeAspect="1"/>
          </p:cNvPicPr>
          <p:nvPr>
            <p:ph type="pic" sz="quarter" idx="16"/>
          </p:nvPr>
        </p:nvPicPr>
        <p:blipFill>
          <a:blip r:embed="rId4">
            <a:extLst>
              <a:ext uri="{96DAC541-7B7A-43D3-8B79-37D633B846F1}">
                <asvg:svgBlip xmlns:asvg="http://schemas.microsoft.com/office/drawing/2016/SVG/main" r:embed="rId5"/>
              </a:ext>
            </a:extLst>
          </a:blip>
          <a:srcRect/>
          <a:stretch>
            <a:fillRect/>
          </a:stretch>
        </p:blipFill>
        <p:spPr/>
      </p:pic>
      <p:pic>
        <p:nvPicPr>
          <p:cNvPr id="23" name="Picture Placeholder 22" descr="Badge 3 outline">
            <a:extLst>
              <a:ext uri="{FF2B5EF4-FFF2-40B4-BE49-F238E27FC236}">
                <a16:creationId xmlns:a16="http://schemas.microsoft.com/office/drawing/2014/main" id="{DD6F4560-D9B0-F9D4-F653-3835D1A9D465}"/>
              </a:ext>
            </a:extLst>
          </p:cNvPr>
          <p:cNvPicPr>
            <a:picLocks noGrp="1" noChangeAspect="1"/>
          </p:cNvPicPr>
          <p:nvPr>
            <p:ph type="pic" sz="quarter" idx="17"/>
          </p:nvPr>
        </p:nvPicPr>
        <p:blipFill>
          <a:blip r:embed="rId6">
            <a:extLst>
              <a:ext uri="{96DAC541-7B7A-43D3-8B79-37D633B846F1}">
                <asvg:svgBlip xmlns:asvg="http://schemas.microsoft.com/office/drawing/2016/SVG/main" r:embed="rId7"/>
              </a:ext>
            </a:extLst>
          </a:blip>
          <a:srcRect/>
          <a:stretch>
            <a:fillRect/>
          </a:stretch>
        </p:blipFill>
        <p:spPr/>
      </p:pic>
      <p:sp>
        <p:nvSpPr>
          <p:cNvPr id="10" name="Footer Placeholder 9">
            <a:extLst>
              <a:ext uri="{FF2B5EF4-FFF2-40B4-BE49-F238E27FC236}">
                <a16:creationId xmlns:a16="http://schemas.microsoft.com/office/drawing/2014/main" id="{71A721B5-835E-9A0D-5B95-07ECE6C2D7DC}"/>
              </a:ext>
            </a:extLst>
          </p:cNvPr>
          <p:cNvSpPr>
            <a:spLocks noGrp="1"/>
          </p:cNvSpPr>
          <p:nvPr>
            <p:ph type="ftr" sz="quarter" idx="18"/>
          </p:nvPr>
        </p:nvSpPr>
        <p:spPr/>
        <p:txBody>
          <a:bodyPr/>
          <a:lstStyle/>
          <a:p>
            <a:r>
              <a:rPr lang="en-US"/>
              <a:t>IBM Sustainability Software / © 2023 IBM Corporation</a:t>
            </a:r>
            <a:endParaRPr lang="en-US" dirty="0"/>
          </a:p>
        </p:txBody>
      </p:sp>
      <p:sp>
        <p:nvSpPr>
          <p:cNvPr id="11" name="Slide Number Placeholder 10">
            <a:extLst>
              <a:ext uri="{FF2B5EF4-FFF2-40B4-BE49-F238E27FC236}">
                <a16:creationId xmlns:a16="http://schemas.microsoft.com/office/drawing/2014/main" id="{25314F1A-70BF-4792-710E-64E2152D4D0A}"/>
              </a:ext>
            </a:extLst>
          </p:cNvPr>
          <p:cNvSpPr>
            <a:spLocks noGrp="1"/>
          </p:cNvSpPr>
          <p:nvPr>
            <p:ph type="sldNum" sz="quarter" idx="4"/>
          </p:nvPr>
        </p:nvSpPr>
        <p:spPr/>
        <p:txBody>
          <a:bodyPr/>
          <a:lstStyle/>
          <a:p>
            <a:fld id="{86CB4B4D-7CA3-9044-876B-883B54F8677D}" type="slidenum">
              <a:rPr lang="en-US" smtClean="0"/>
              <a:pPr/>
              <a:t>16</a:t>
            </a:fld>
            <a:endParaRPr lang="en-US" dirty="0"/>
          </a:p>
        </p:txBody>
      </p:sp>
    </p:spTree>
    <p:extLst>
      <p:ext uri="{BB962C8B-B14F-4D97-AF65-F5344CB8AC3E}">
        <p14:creationId xmlns:p14="http://schemas.microsoft.com/office/powerpoint/2010/main" val="26280869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Blue digital binary data on a screen">
            <a:extLst>
              <a:ext uri="{FF2B5EF4-FFF2-40B4-BE49-F238E27FC236}">
                <a16:creationId xmlns:a16="http://schemas.microsoft.com/office/drawing/2014/main" id="{EDD36C96-5117-A7D5-A81F-2F88655E6258}"/>
              </a:ext>
            </a:extLst>
          </p:cNvPr>
          <p:cNvPicPr>
            <a:picLocks noGrp="1" noChangeAspect="1"/>
          </p:cNvPicPr>
          <p:nvPr>
            <p:ph type="pic" sz="quarter" idx="12"/>
          </p:nvPr>
        </p:nvPicPr>
        <p:blipFill>
          <a:blip r:embed="rId2"/>
          <a:srcRect l="25287" r="25287"/>
          <a:stretch/>
        </p:blipFill>
        <p:spPr/>
      </p:pic>
      <p:sp>
        <p:nvSpPr>
          <p:cNvPr id="3" name="Title 2">
            <a:extLst>
              <a:ext uri="{FF2B5EF4-FFF2-40B4-BE49-F238E27FC236}">
                <a16:creationId xmlns:a16="http://schemas.microsoft.com/office/drawing/2014/main" id="{B565CEA4-2A6D-E598-A44D-EB89229B9CB1}"/>
              </a:ext>
            </a:extLst>
          </p:cNvPr>
          <p:cNvSpPr>
            <a:spLocks noGrp="1"/>
          </p:cNvSpPr>
          <p:nvPr>
            <p:ph type="title"/>
          </p:nvPr>
        </p:nvSpPr>
        <p:spPr/>
        <p:txBody>
          <a:bodyPr/>
          <a:lstStyle/>
          <a:p>
            <a:r>
              <a:rPr lang="en-US" dirty="0"/>
              <a:t>AWS Marketplace</a:t>
            </a:r>
          </a:p>
        </p:txBody>
      </p:sp>
    </p:spTree>
    <p:extLst>
      <p:ext uri="{BB962C8B-B14F-4D97-AF65-F5344CB8AC3E}">
        <p14:creationId xmlns:p14="http://schemas.microsoft.com/office/powerpoint/2010/main" val="20199488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A369-CBDA-79F5-55EA-450534B5370C}"/>
              </a:ext>
            </a:extLst>
          </p:cNvPr>
          <p:cNvSpPr>
            <a:spLocks noGrp="1"/>
          </p:cNvSpPr>
          <p:nvPr>
            <p:ph type="title"/>
          </p:nvPr>
        </p:nvSpPr>
        <p:spPr/>
        <p:txBody>
          <a:bodyPr/>
          <a:lstStyle/>
          <a:p>
            <a:r>
              <a:rPr lang="en-US" sz="4800" dirty="0"/>
              <a:t>AWS Marketplace Review</a:t>
            </a:r>
          </a:p>
        </p:txBody>
      </p:sp>
      <p:sp>
        <p:nvSpPr>
          <p:cNvPr id="3" name="Slide Number Placeholder 2">
            <a:extLst>
              <a:ext uri="{FF2B5EF4-FFF2-40B4-BE49-F238E27FC236}">
                <a16:creationId xmlns:a16="http://schemas.microsoft.com/office/drawing/2014/main" id="{3D036EC8-24F4-C3E3-AB11-D2885BE89997}"/>
              </a:ext>
            </a:extLst>
          </p:cNvPr>
          <p:cNvSpPr>
            <a:spLocks noGrp="1"/>
          </p:cNvSpPr>
          <p:nvPr>
            <p:ph type="sldNum" sz="quarter" idx="10"/>
          </p:nvPr>
        </p:nvSpPr>
        <p:spPr/>
        <p:txBody>
          <a:bodyPr/>
          <a:lstStyle/>
          <a:p>
            <a:fld id="{86CB4B4D-7CA3-9044-876B-883B54F8677D}" type="slidenum">
              <a:rPr lang="en-US" smtClean="0"/>
              <a:t>18</a:t>
            </a:fld>
            <a:endParaRPr lang="en-US" dirty="0"/>
          </a:p>
        </p:txBody>
      </p:sp>
      <p:sp>
        <p:nvSpPr>
          <p:cNvPr id="4" name="Text Placeholder 3">
            <a:extLst>
              <a:ext uri="{FF2B5EF4-FFF2-40B4-BE49-F238E27FC236}">
                <a16:creationId xmlns:a16="http://schemas.microsoft.com/office/drawing/2014/main" id="{AD0FA894-7CD3-1E23-E442-73A9F51AC2B4}"/>
              </a:ext>
            </a:extLst>
          </p:cNvPr>
          <p:cNvSpPr>
            <a:spLocks noGrp="1"/>
          </p:cNvSpPr>
          <p:nvPr>
            <p:ph type="body" sz="quarter" idx="12"/>
          </p:nvPr>
        </p:nvSpPr>
        <p:spPr/>
        <p:txBody>
          <a:bodyPr/>
          <a:lstStyle/>
          <a:p>
            <a:pPr algn="l"/>
            <a:r>
              <a:rPr lang="en-US" sz="3200" dirty="0">
                <a:solidFill>
                  <a:schemeClr val="tx1"/>
                </a:solidFill>
                <a:latin typeface="IBM Plex Sans" panose="020B0503050203000203" pitchFamily="34" charset="0"/>
                <a:ea typeface="IBM Plex Sans" charset="0"/>
                <a:cs typeface="IBM Plex Sans" charset="0"/>
              </a:rPr>
              <a:t>Public Offer</a:t>
            </a:r>
          </a:p>
          <a:p>
            <a:pPr marL="239713" lvl="1" indent="-223838">
              <a:buFont typeface="Arial" panose="020B0604020202020204" pitchFamily="34" charset="0"/>
              <a:buChar char="•"/>
            </a:pPr>
            <a:r>
              <a:rPr lang="en-US" dirty="0">
                <a:latin typeface="IBM Plex Sans" panose="020B0503050203000203" pitchFamily="34" charset="0"/>
                <a:ea typeface="IBM Plex Sans" charset="0"/>
                <a:cs typeface="IBM Plex Sans" charset="0"/>
              </a:rPr>
              <a:t>Fixed configuration &amp; price</a:t>
            </a:r>
          </a:p>
          <a:p>
            <a:pPr marL="239713" lvl="1" indent="-223838">
              <a:buFont typeface="Arial" panose="020B0604020202020204" pitchFamily="34" charset="0"/>
              <a:buChar char="•"/>
            </a:pPr>
            <a:r>
              <a:rPr lang="en-US" dirty="0">
                <a:latin typeface="IBM Plex Sans" panose="020B0503050203000203" pitchFamily="34" charset="0"/>
                <a:ea typeface="IBM Plex Sans" charset="0"/>
                <a:cs typeface="IBM Plex Sans" charset="0"/>
              </a:rPr>
              <a:t>Self-service purchase</a:t>
            </a:r>
          </a:p>
          <a:p>
            <a:pPr marL="239713" lvl="1" indent="-223838">
              <a:buFont typeface="Arial" panose="020B0604020202020204" pitchFamily="34" charset="0"/>
              <a:buChar char="•"/>
            </a:pPr>
            <a:r>
              <a:rPr lang="en-US" dirty="0">
                <a:solidFill>
                  <a:schemeClr val="tx1"/>
                </a:solidFill>
                <a:latin typeface="IBM Plex Sans" panose="020B0503050203000203" pitchFamily="34" charset="0"/>
                <a:ea typeface="IBM Plex Sans" charset="0"/>
                <a:cs typeface="IBM Plex Sans" charset="0"/>
              </a:rPr>
              <a:t>No seller involved</a:t>
            </a:r>
          </a:p>
          <a:p>
            <a:pPr marL="239713" lvl="1" indent="-223838">
              <a:buFont typeface="Arial" panose="020B0604020202020204" pitchFamily="34" charset="0"/>
              <a:buChar char="•"/>
            </a:pPr>
            <a:r>
              <a:rPr lang="en-US" dirty="0">
                <a:latin typeface="IBM Plex Sans" panose="020B0503050203000203" pitchFamily="34" charset="0"/>
                <a:ea typeface="IBM Plex Sans" charset="0"/>
                <a:cs typeface="IBM Plex Sans" charset="0"/>
              </a:rPr>
              <a:t>No additional discounts</a:t>
            </a:r>
            <a:endParaRPr lang="en-US" dirty="0">
              <a:solidFill>
                <a:schemeClr val="tx1"/>
              </a:solidFill>
              <a:latin typeface="IBM Plex Sans" panose="020B0503050203000203" pitchFamily="34" charset="0"/>
              <a:ea typeface="IBM Plex Sans" charset="0"/>
              <a:cs typeface="IBM Plex Sans" charset="0"/>
            </a:endParaRPr>
          </a:p>
          <a:p>
            <a:endParaRPr lang="en-US" sz="3200" dirty="0">
              <a:latin typeface="IBM Plex Sans" panose="020B0503050203000203" pitchFamily="34" charset="0"/>
              <a:ea typeface="IBM Plex Sans" charset="0"/>
              <a:cs typeface="IBM Plex Sans" charset="0"/>
            </a:endParaRPr>
          </a:p>
          <a:p>
            <a:r>
              <a:rPr lang="en-US" sz="3200" dirty="0">
                <a:latin typeface="IBM Plex Sans" panose="020B0503050203000203" pitchFamily="34" charset="0"/>
                <a:ea typeface="IBM Plex Sans" charset="0"/>
                <a:cs typeface="IBM Plex Sans" charset="0"/>
              </a:rPr>
              <a:t>Private Offer</a:t>
            </a:r>
          </a:p>
          <a:p>
            <a:pPr marL="239713" lvl="1" indent="-223838">
              <a:buFont typeface="Arial" panose="020B0604020202020204" pitchFamily="34" charset="0"/>
              <a:buChar char="•"/>
            </a:pPr>
            <a:r>
              <a:rPr lang="en-US" dirty="0">
                <a:latin typeface="IBM Plex Sans" panose="020B0503050203000203" pitchFamily="34" charset="0"/>
                <a:ea typeface="IBM Plex Sans" charset="0"/>
                <a:cs typeface="IBM Plex Sans" charset="0"/>
              </a:rPr>
              <a:t>Flexible configurations</a:t>
            </a:r>
          </a:p>
          <a:p>
            <a:pPr marL="239713" lvl="1" indent="-223838">
              <a:buFont typeface="Arial" panose="020B0604020202020204" pitchFamily="34" charset="0"/>
              <a:buChar char="•"/>
            </a:pPr>
            <a:r>
              <a:rPr lang="en-US" dirty="0">
                <a:latin typeface="IBM Plex Sans" panose="020B0503050203000203" pitchFamily="34" charset="0"/>
                <a:ea typeface="IBM Plex Sans" charset="0"/>
                <a:cs typeface="IBM Plex Sans" charset="0"/>
              </a:rPr>
              <a:t>Seller guided</a:t>
            </a:r>
          </a:p>
          <a:p>
            <a:pPr marL="239713" lvl="1" indent="-223838">
              <a:buFont typeface="Arial" panose="020B0604020202020204" pitchFamily="34" charset="0"/>
              <a:buChar char="•"/>
            </a:pPr>
            <a:r>
              <a:rPr lang="en-US" dirty="0">
                <a:latin typeface="IBM Plex Sans" panose="020B0503050203000203" pitchFamily="34" charset="0"/>
                <a:ea typeface="IBM Plex Sans" charset="0"/>
                <a:cs typeface="IBM Plex Sans" charset="0"/>
              </a:rPr>
              <a:t>SQO quote </a:t>
            </a:r>
          </a:p>
          <a:p>
            <a:pPr marL="239713" lvl="1" indent="-223838">
              <a:buFont typeface="Arial" panose="020B0604020202020204" pitchFamily="34" charset="0"/>
              <a:buChar char="•"/>
            </a:pPr>
            <a:r>
              <a:rPr lang="en-US" dirty="0">
                <a:latin typeface="IBM Plex Sans" panose="020B0503050203000203" pitchFamily="34" charset="0"/>
                <a:ea typeface="IBM Plex Sans" charset="0"/>
                <a:cs typeface="IBM Plex Sans" charset="0"/>
              </a:rPr>
              <a:t>Discounts allowed</a:t>
            </a:r>
          </a:p>
          <a:p>
            <a:endParaRPr lang="en-US" dirty="0">
              <a:latin typeface="IBM Plex Sans" panose="020B0503050203000203" pitchFamily="34" charset="0"/>
              <a:ea typeface="IBM Plex Sans" charset="0"/>
              <a:cs typeface="IBM Plex Sans" charset="0"/>
            </a:endParaRPr>
          </a:p>
          <a:p>
            <a:r>
              <a:rPr lang="en-US" sz="3200" dirty="0">
                <a:latin typeface="IBM Plex Sans" panose="020B0503050203000203" pitchFamily="34" charset="0"/>
                <a:ea typeface="IBM Plex Sans" charset="0"/>
                <a:cs typeface="IBM Plex Sans" charset="0"/>
              </a:rPr>
              <a:t>IBM sellers are compensated on both</a:t>
            </a:r>
          </a:p>
          <a:p>
            <a:endParaRPr lang="en-US" sz="3200" dirty="0">
              <a:latin typeface="IBM Plex Sans" panose="020B0503050203000203" pitchFamily="34" charset="0"/>
              <a:ea typeface="IBM Plex Sans" charset="0"/>
              <a:cs typeface="IBM Plex Sans" charset="0"/>
            </a:endParaRPr>
          </a:p>
          <a:p>
            <a:r>
              <a:rPr lang="en-US" sz="3200" dirty="0">
                <a:latin typeface="IBM Plex Sans" panose="020B0503050203000203" pitchFamily="34" charset="0"/>
                <a:ea typeface="IBM Plex Sans" charset="0"/>
                <a:cs typeface="IBM Plex Sans" charset="0"/>
              </a:rPr>
              <a:t>Partners can transact Private Offers in the US</a:t>
            </a:r>
          </a:p>
          <a:p>
            <a:endParaRPr lang="en-US" sz="3600" dirty="0"/>
          </a:p>
        </p:txBody>
      </p:sp>
      <p:sp>
        <p:nvSpPr>
          <p:cNvPr id="5" name="Footer Placeholder 4">
            <a:extLst>
              <a:ext uri="{FF2B5EF4-FFF2-40B4-BE49-F238E27FC236}">
                <a16:creationId xmlns:a16="http://schemas.microsoft.com/office/drawing/2014/main" id="{F820ABDA-F3A4-56C2-5EA8-5254CD86964F}"/>
              </a:ext>
            </a:extLst>
          </p:cNvPr>
          <p:cNvSpPr>
            <a:spLocks noGrp="1"/>
          </p:cNvSpPr>
          <p:nvPr>
            <p:ph type="ftr" sz="quarter" idx="13"/>
          </p:nvPr>
        </p:nvSpPr>
        <p:spPr/>
        <p:txBody>
          <a:bodyPr/>
          <a:lstStyle/>
          <a:p>
            <a:r>
              <a:rPr lang="en-US"/>
              <a:t>IBM Sustainability Software / © 2023 IBM Corporation</a:t>
            </a:r>
            <a:endParaRPr lang="en-US" dirty="0"/>
          </a:p>
        </p:txBody>
      </p:sp>
      <p:pic>
        <p:nvPicPr>
          <p:cNvPr id="8" name="Picture Placeholder 7" descr="A screenshot of a computer&#10;&#10;Description automatically generated with medium confidence">
            <a:extLst>
              <a:ext uri="{FF2B5EF4-FFF2-40B4-BE49-F238E27FC236}">
                <a16:creationId xmlns:a16="http://schemas.microsoft.com/office/drawing/2014/main" id="{3A06DBC4-E5DC-F113-FAC2-2B30F9EB2F01}"/>
              </a:ext>
            </a:extLst>
          </p:cNvPr>
          <p:cNvPicPr>
            <a:picLocks noGrp="1" noChangeAspect="1"/>
          </p:cNvPicPr>
          <p:nvPr>
            <p:ph type="pic" sz="quarter" idx="14"/>
          </p:nvPr>
        </p:nvPicPr>
        <p:blipFill rotWithShape="1">
          <a:blip r:embed="rId3"/>
          <a:srcRect l="130" r="1122"/>
          <a:stretch/>
        </p:blipFill>
        <p:spPr>
          <a:xfrm>
            <a:off x="6026215" y="1739456"/>
            <a:ext cx="17784888" cy="10237089"/>
          </a:xfrm>
        </p:spPr>
      </p:pic>
    </p:spTree>
    <p:extLst>
      <p:ext uri="{BB962C8B-B14F-4D97-AF65-F5344CB8AC3E}">
        <p14:creationId xmlns:p14="http://schemas.microsoft.com/office/powerpoint/2010/main" val="37505899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92F1-05D7-E8AC-F474-1CE8EEC4A33B}"/>
              </a:ext>
            </a:extLst>
          </p:cNvPr>
          <p:cNvSpPr>
            <a:spLocks noGrp="1"/>
          </p:cNvSpPr>
          <p:nvPr>
            <p:ph type="title"/>
          </p:nvPr>
        </p:nvSpPr>
        <p:spPr>
          <a:xfrm>
            <a:off x="576071" y="576072"/>
            <a:ext cx="11042841" cy="1525588"/>
          </a:xfrm>
        </p:spPr>
        <p:txBody>
          <a:bodyPr/>
          <a:lstStyle/>
          <a:p>
            <a:r>
              <a:rPr lang="en-US" sz="6400" dirty="0"/>
              <a:t>AWS Marketplace </a:t>
            </a:r>
            <a:br>
              <a:rPr lang="en-US" sz="6400" dirty="0"/>
            </a:br>
            <a:r>
              <a:rPr lang="en-US" sz="6400" dirty="0"/>
              <a:t>Package Transition</a:t>
            </a:r>
          </a:p>
        </p:txBody>
      </p:sp>
      <p:sp>
        <p:nvSpPr>
          <p:cNvPr id="14" name="Text Placeholder 13">
            <a:extLst>
              <a:ext uri="{FF2B5EF4-FFF2-40B4-BE49-F238E27FC236}">
                <a16:creationId xmlns:a16="http://schemas.microsoft.com/office/drawing/2014/main" id="{65FBDCE9-D225-4F80-DB26-09B89DABE444}"/>
              </a:ext>
            </a:extLst>
          </p:cNvPr>
          <p:cNvSpPr>
            <a:spLocks noGrp="1"/>
          </p:cNvSpPr>
          <p:nvPr>
            <p:ph type="body" sz="quarter" idx="12"/>
          </p:nvPr>
        </p:nvSpPr>
        <p:spPr>
          <a:xfrm>
            <a:off x="576072" y="3429000"/>
            <a:ext cx="11042840" cy="8572500"/>
          </a:xfrm>
        </p:spPr>
        <p:txBody>
          <a:bodyPr/>
          <a:lstStyle/>
          <a:p>
            <a:r>
              <a:rPr lang="en-US" sz="3600" b="1" dirty="0"/>
              <a:t>Option I: Maximo Maintenance Essentials</a:t>
            </a:r>
          </a:p>
          <a:p>
            <a:pPr>
              <a:spcAft>
                <a:spcPts val="1200"/>
              </a:spcAft>
            </a:pPr>
            <a:r>
              <a:rPr lang="en-US" sz="3200" dirty="0"/>
              <a:t>Will replace existing AWS Marketplace listings for Manage</a:t>
            </a:r>
          </a:p>
          <a:p>
            <a:pPr marL="514350" indent="-514350">
              <a:buFont typeface="+mj-lt"/>
              <a:buAutoNum type="arabicPeriod"/>
            </a:pPr>
            <a:r>
              <a:rPr lang="en-US" dirty="0"/>
              <a:t>Manage + Health + Mobile</a:t>
            </a:r>
          </a:p>
          <a:p>
            <a:pPr marL="514350" indent="-514350">
              <a:buFont typeface="+mj-lt"/>
              <a:buAutoNum type="arabicPeriod"/>
            </a:pPr>
            <a:r>
              <a:rPr lang="en-US" dirty="0"/>
              <a:t>Less than $40K entry level price (150 AppPoints)</a:t>
            </a:r>
          </a:p>
          <a:p>
            <a:pPr marL="514350" indent="-514350">
              <a:buFont typeface="+mj-lt"/>
              <a:buAutoNum type="arabicPeriod"/>
            </a:pPr>
            <a:r>
              <a:rPr lang="en-US" dirty="0"/>
              <a:t>Option to add 1 environment</a:t>
            </a:r>
          </a:p>
          <a:p>
            <a:endParaRPr lang="en-US" sz="3200" dirty="0"/>
          </a:p>
          <a:p>
            <a:r>
              <a:rPr lang="en-US" sz="3600" b="1" dirty="0"/>
              <a:t>Option II: Maximo Inspection Essentials</a:t>
            </a:r>
          </a:p>
          <a:p>
            <a:pPr>
              <a:spcAft>
                <a:spcPts val="1200"/>
              </a:spcAft>
            </a:pPr>
            <a:r>
              <a:rPr lang="en-US" sz="3200" dirty="0"/>
              <a:t>New AWS Marketplace listing for MVI</a:t>
            </a:r>
          </a:p>
          <a:p>
            <a:pPr marL="514350" indent="-514350">
              <a:buFont typeface="+mj-lt"/>
              <a:buAutoNum type="arabicPeriod"/>
            </a:pPr>
            <a:r>
              <a:rPr lang="en-US" dirty="0"/>
              <a:t>MVI with 1 GPU &amp; up to 10K inferences per hour capacity</a:t>
            </a:r>
          </a:p>
          <a:p>
            <a:pPr marL="514350" indent="-514350">
              <a:buFont typeface="+mj-lt"/>
              <a:buAutoNum type="arabicPeriod"/>
            </a:pPr>
            <a:r>
              <a:rPr lang="en-US" dirty="0"/>
              <a:t>Less than $40K entry level price (150 AppPoints)</a:t>
            </a:r>
          </a:p>
          <a:p>
            <a:pPr marL="514350" indent="-514350">
              <a:buFont typeface="+mj-lt"/>
              <a:buAutoNum type="arabicPeriod"/>
            </a:pPr>
            <a:endParaRPr lang="en-US" sz="3200" dirty="0"/>
          </a:p>
          <a:p>
            <a:r>
              <a:rPr lang="en-US" sz="3600" dirty="0"/>
              <a:t>Planned go-live is Oct. 1</a:t>
            </a:r>
          </a:p>
          <a:p>
            <a:pPr marL="571500" indent="-571500">
              <a:buFont typeface="Arial" panose="020B0604020202020204" pitchFamily="34" charset="0"/>
              <a:buChar char="•"/>
            </a:pPr>
            <a:r>
              <a:rPr lang="en-US" dirty="0"/>
              <a:t>Eligible for Client’s EDP drawdown</a:t>
            </a:r>
          </a:p>
          <a:p>
            <a:endParaRPr lang="en-US" sz="3600" dirty="0"/>
          </a:p>
        </p:txBody>
      </p:sp>
      <p:sp>
        <p:nvSpPr>
          <p:cNvPr id="5" name="Footer Placeholder 4">
            <a:extLst>
              <a:ext uri="{FF2B5EF4-FFF2-40B4-BE49-F238E27FC236}">
                <a16:creationId xmlns:a16="http://schemas.microsoft.com/office/drawing/2014/main" id="{AD14C88A-4368-CE50-FE52-9D2392295DC7}"/>
              </a:ext>
            </a:extLst>
          </p:cNvPr>
          <p:cNvSpPr>
            <a:spLocks noGrp="1"/>
          </p:cNvSpPr>
          <p:nvPr>
            <p:ph type="ftr" sz="quarter" idx="14"/>
          </p:nvPr>
        </p:nvSpPr>
        <p:spPr/>
        <p:txBody>
          <a:bodyPr/>
          <a:lstStyle/>
          <a:p>
            <a:r>
              <a:rPr lang="en-US"/>
              <a:t>IBM Sustainability Software / © 2023 IBM Corporation</a:t>
            </a:r>
            <a:endParaRPr lang="en-US" dirty="0"/>
          </a:p>
        </p:txBody>
      </p:sp>
      <p:pic>
        <p:nvPicPr>
          <p:cNvPr id="8" name="Picture Placeholder 7" descr="Circular patterns in green color">
            <a:extLst>
              <a:ext uri="{FF2B5EF4-FFF2-40B4-BE49-F238E27FC236}">
                <a16:creationId xmlns:a16="http://schemas.microsoft.com/office/drawing/2014/main" id="{B64FC70A-84A0-8361-04DD-3554CA238C3C}"/>
              </a:ext>
            </a:extLst>
          </p:cNvPr>
          <p:cNvPicPr>
            <a:picLocks noGrp="1" noChangeAspect="1"/>
          </p:cNvPicPr>
          <p:nvPr>
            <p:ph type="pic" sz="quarter" idx="15"/>
          </p:nvPr>
        </p:nvPicPr>
        <p:blipFill>
          <a:blip r:embed="rId3"/>
          <a:srcRect l="19251" r="19251"/>
          <a:stretch/>
        </p:blipFill>
        <p:spPr>
          <a:xfrm>
            <a:off x="12765024" y="566928"/>
            <a:ext cx="11045952" cy="12573000"/>
          </a:xfrm>
          <a:noFill/>
          <a:effectLst/>
        </p:spPr>
      </p:pic>
      <p:pic>
        <p:nvPicPr>
          <p:cNvPr id="3" name="Picture 2">
            <a:extLst>
              <a:ext uri="{FF2B5EF4-FFF2-40B4-BE49-F238E27FC236}">
                <a16:creationId xmlns:a16="http://schemas.microsoft.com/office/drawing/2014/main" id="{E65B63C5-B996-353B-C0B7-485A0E1B7424}"/>
              </a:ext>
            </a:extLst>
          </p:cNvPr>
          <p:cNvPicPr>
            <a:picLocks noChangeAspect="1"/>
          </p:cNvPicPr>
          <p:nvPr/>
        </p:nvPicPr>
        <p:blipFill>
          <a:blip r:embed="rId4"/>
          <a:stretch>
            <a:fillRect/>
          </a:stretch>
        </p:blipFill>
        <p:spPr>
          <a:xfrm>
            <a:off x="24924141" y="5079964"/>
            <a:ext cx="7594600" cy="2565400"/>
          </a:xfrm>
          <a:prstGeom prst="rect">
            <a:avLst/>
          </a:prstGeom>
        </p:spPr>
      </p:pic>
      <p:pic>
        <p:nvPicPr>
          <p:cNvPr id="4" name="Picture 3">
            <a:extLst>
              <a:ext uri="{FF2B5EF4-FFF2-40B4-BE49-F238E27FC236}">
                <a16:creationId xmlns:a16="http://schemas.microsoft.com/office/drawing/2014/main" id="{39098787-00B1-5B60-3730-211883CD8A98}"/>
              </a:ext>
            </a:extLst>
          </p:cNvPr>
          <p:cNvPicPr>
            <a:picLocks noChangeAspect="1"/>
          </p:cNvPicPr>
          <p:nvPr/>
        </p:nvPicPr>
        <p:blipFill>
          <a:blip r:embed="rId5"/>
          <a:stretch>
            <a:fillRect/>
          </a:stretch>
        </p:blipFill>
        <p:spPr>
          <a:xfrm>
            <a:off x="24957088" y="8393175"/>
            <a:ext cx="7772400" cy="4411060"/>
          </a:xfrm>
          <a:prstGeom prst="rect">
            <a:avLst/>
          </a:prstGeom>
        </p:spPr>
      </p:pic>
    </p:spTree>
    <p:extLst>
      <p:ext uri="{BB962C8B-B14F-4D97-AF65-F5344CB8AC3E}">
        <p14:creationId xmlns:p14="http://schemas.microsoft.com/office/powerpoint/2010/main" val="21329782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4D86-4D63-10A5-3830-306FBB6DF79C}"/>
              </a:ext>
            </a:extLst>
          </p:cNvPr>
          <p:cNvSpPr>
            <a:spLocks noGrp="1"/>
          </p:cNvSpPr>
          <p:nvPr>
            <p:ph type="title"/>
          </p:nvPr>
        </p:nvSpPr>
        <p:spPr/>
        <p:txBody>
          <a:bodyPr/>
          <a:lstStyle/>
          <a:p>
            <a:r>
              <a:rPr lang="en-US" sz="6400" dirty="0"/>
              <a:t>Please Note</a:t>
            </a:r>
          </a:p>
        </p:txBody>
      </p:sp>
      <p:sp>
        <p:nvSpPr>
          <p:cNvPr id="3" name="Text Placeholder 2">
            <a:extLst>
              <a:ext uri="{FF2B5EF4-FFF2-40B4-BE49-F238E27FC236}">
                <a16:creationId xmlns:a16="http://schemas.microsoft.com/office/drawing/2014/main" id="{F095BD18-E4E9-E2BD-9BFA-7B8076CBF8E1}"/>
              </a:ext>
            </a:extLst>
          </p:cNvPr>
          <p:cNvSpPr>
            <a:spLocks noGrp="1"/>
          </p:cNvSpPr>
          <p:nvPr>
            <p:ph type="body" sz="quarter" idx="11"/>
          </p:nvPr>
        </p:nvSpPr>
        <p:spPr>
          <a:xfrm>
            <a:off x="576072" y="3429000"/>
            <a:ext cx="23236428" cy="8572500"/>
          </a:xfrm>
        </p:spPr>
        <p:txBody>
          <a:bodyPr/>
          <a:lstStyle/>
          <a:p>
            <a:r>
              <a:rPr lang="en-US" dirty="0"/>
              <a:t>IBM’s statements regarding its plans, directions, and intent are subject to change or withdrawal without notice at IBM’s sole discretion.  Information regarding potential future products is intended to outline our general product direction and it should not be relied on in making a purchasing decision.</a:t>
            </a:r>
          </a:p>
          <a:p>
            <a:endParaRPr lang="en-US" dirty="0"/>
          </a:p>
          <a:p>
            <a:r>
              <a:rPr lang="en-US" dirty="0"/>
              <a:t>The information mentioned regarding potential future products is not a commitment, promise, or legal obligation to deliver any material, code or functionality. Information about potential future products may not be incorporated into any contract.</a:t>
            </a:r>
          </a:p>
          <a:p>
            <a:endParaRPr lang="en-US" dirty="0"/>
          </a:p>
          <a:p>
            <a:r>
              <a:rPr lang="en-US" dirty="0"/>
              <a:t>The development, release, and timing of any future features or functionality described for our products remains at our sole discretion.</a:t>
            </a:r>
          </a:p>
          <a:p>
            <a:endParaRPr lang="en-US" dirty="0"/>
          </a:p>
          <a:p>
            <a:endParaRPr lang="en-US" dirty="0"/>
          </a:p>
        </p:txBody>
      </p:sp>
      <p:sp>
        <p:nvSpPr>
          <p:cNvPr id="5" name="Footer Placeholder 4">
            <a:extLst>
              <a:ext uri="{FF2B5EF4-FFF2-40B4-BE49-F238E27FC236}">
                <a16:creationId xmlns:a16="http://schemas.microsoft.com/office/drawing/2014/main" id="{A247625A-D851-6E10-50F7-F9DE1B52AC74}"/>
              </a:ext>
            </a:extLst>
          </p:cNvPr>
          <p:cNvSpPr>
            <a:spLocks noGrp="1"/>
          </p:cNvSpPr>
          <p:nvPr>
            <p:ph type="ftr" sz="quarter" idx="13"/>
          </p:nvPr>
        </p:nvSpPr>
        <p:spPr/>
        <p:txBody>
          <a:bodyPr/>
          <a:lstStyle/>
          <a:p>
            <a:r>
              <a:rPr lang="en-US"/>
              <a:t>IBM Sustainability Software / © 2023 IBM Corporation</a:t>
            </a:r>
            <a:endParaRPr lang="en-US" dirty="0"/>
          </a:p>
        </p:txBody>
      </p:sp>
      <p:sp>
        <p:nvSpPr>
          <p:cNvPr id="6" name="Slide Number Placeholder 5">
            <a:extLst>
              <a:ext uri="{FF2B5EF4-FFF2-40B4-BE49-F238E27FC236}">
                <a16:creationId xmlns:a16="http://schemas.microsoft.com/office/drawing/2014/main" id="{86300BAF-95C1-AF2D-2A0E-0FD99CC5C51F}"/>
              </a:ext>
            </a:extLst>
          </p:cNvPr>
          <p:cNvSpPr>
            <a:spLocks noGrp="1"/>
          </p:cNvSpPr>
          <p:nvPr>
            <p:ph type="sldNum" sz="quarter" idx="4"/>
          </p:nvPr>
        </p:nvSpPr>
        <p:spPr/>
        <p:txBody>
          <a:bodyPr/>
          <a:lstStyle/>
          <a:p>
            <a:fld id="{86CB4B4D-7CA3-9044-876B-883B54F8677D}" type="slidenum">
              <a:rPr lang="en-US" smtClean="0"/>
              <a:pPr/>
              <a:t>2</a:t>
            </a:fld>
            <a:endParaRPr lang="en-US" dirty="0"/>
          </a:p>
        </p:txBody>
      </p:sp>
      <p:pic>
        <p:nvPicPr>
          <p:cNvPr id="7" name="Picture 6">
            <a:extLst>
              <a:ext uri="{FF2B5EF4-FFF2-40B4-BE49-F238E27FC236}">
                <a16:creationId xmlns:a16="http://schemas.microsoft.com/office/drawing/2014/main" id="{7CB20AF5-3B7C-DB40-2CE2-02FF3AB1522E}"/>
              </a:ext>
            </a:extLst>
          </p:cNvPr>
          <p:cNvPicPr>
            <a:picLocks noChangeAspect="1"/>
          </p:cNvPicPr>
          <p:nvPr/>
        </p:nvPicPr>
        <p:blipFill>
          <a:blip r:embed="rId2"/>
          <a:stretch>
            <a:fillRect/>
          </a:stretch>
        </p:blipFill>
        <p:spPr>
          <a:xfrm>
            <a:off x="21520713" y="11087100"/>
            <a:ext cx="2291787" cy="914400"/>
          </a:xfrm>
          <a:prstGeom prst="rect">
            <a:avLst/>
          </a:prstGeom>
        </p:spPr>
      </p:pic>
    </p:spTree>
    <p:extLst>
      <p:ext uri="{BB962C8B-B14F-4D97-AF65-F5344CB8AC3E}">
        <p14:creationId xmlns:p14="http://schemas.microsoft.com/office/powerpoint/2010/main" val="48629537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DE39-56E0-B110-FE5B-37C715FDB905}"/>
              </a:ext>
            </a:extLst>
          </p:cNvPr>
          <p:cNvSpPr>
            <a:spLocks noGrp="1"/>
          </p:cNvSpPr>
          <p:nvPr>
            <p:ph type="title"/>
          </p:nvPr>
        </p:nvSpPr>
        <p:spPr/>
        <p:txBody>
          <a:bodyPr/>
          <a:lstStyle/>
          <a:p>
            <a:r>
              <a:rPr lang="en-US" dirty="0"/>
              <a:t>Resources</a:t>
            </a:r>
          </a:p>
        </p:txBody>
      </p:sp>
      <p:sp>
        <p:nvSpPr>
          <p:cNvPr id="5" name="Footer Placeholder 4">
            <a:extLst>
              <a:ext uri="{FF2B5EF4-FFF2-40B4-BE49-F238E27FC236}">
                <a16:creationId xmlns:a16="http://schemas.microsoft.com/office/drawing/2014/main" id="{A664EDE0-E540-3A5E-3B84-D2203BD5F2A9}"/>
              </a:ext>
            </a:extLst>
          </p:cNvPr>
          <p:cNvSpPr>
            <a:spLocks noGrp="1"/>
          </p:cNvSpPr>
          <p:nvPr>
            <p:ph type="ftr" sz="quarter" idx="13"/>
          </p:nvPr>
        </p:nvSpPr>
        <p:spPr/>
        <p:txBody>
          <a:bodyPr/>
          <a:lstStyle/>
          <a:p>
            <a:r>
              <a:rPr lang="en-US"/>
              <a:t>IBM Sustainability Software / © 2023 IBM Corporation</a:t>
            </a:r>
            <a:endParaRPr lang="en-US" dirty="0"/>
          </a:p>
        </p:txBody>
      </p:sp>
      <p:sp>
        <p:nvSpPr>
          <p:cNvPr id="6" name="Slide Number Placeholder 5">
            <a:extLst>
              <a:ext uri="{FF2B5EF4-FFF2-40B4-BE49-F238E27FC236}">
                <a16:creationId xmlns:a16="http://schemas.microsoft.com/office/drawing/2014/main" id="{20920E61-2824-9ADC-79C6-7E07A81EABDF}"/>
              </a:ext>
            </a:extLst>
          </p:cNvPr>
          <p:cNvSpPr>
            <a:spLocks noGrp="1"/>
          </p:cNvSpPr>
          <p:nvPr>
            <p:ph type="sldNum" sz="quarter" idx="4"/>
          </p:nvPr>
        </p:nvSpPr>
        <p:spPr/>
        <p:txBody>
          <a:bodyPr/>
          <a:lstStyle/>
          <a:p>
            <a:fld id="{86CB4B4D-7CA3-9044-876B-883B54F8677D}" type="slidenum">
              <a:rPr lang="en-US" smtClean="0"/>
              <a:pPr/>
              <a:t>20</a:t>
            </a:fld>
            <a:endParaRPr lang="en-US" dirty="0"/>
          </a:p>
        </p:txBody>
      </p:sp>
      <p:graphicFrame>
        <p:nvGraphicFramePr>
          <p:cNvPr id="11" name="Table 2">
            <a:extLst>
              <a:ext uri="{FF2B5EF4-FFF2-40B4-BE49-F238E27FC236}">
                <a16:creationId xmlns:a16="http://schemas.microsoft.com/office/drawing/2014/main" id="{86730A7B-A07A-10E9-1525-6DEB9A1A5F56}"/>
              </a:ext>
            </a:extLst>
          </p:cNvPr>
          <p:cNvGraphicFramePr>
            <a:graphicFrameLocks noGrp="1"/>
          </p:cNvGraphicFramePr>
          <p:nvPr>
            <p:extLst>
              <p:ext uri="{D42A27DB-BD31-4B8C-83A1-F6EECF244321}">
                <p14:modId xmlns:p14="http://schemas.microsoft.com/office/powerpoint/2010/main" val="3906666649"/>
              </p:ext>
            </p:extLst>
          </p:nvPr>
        </p:nvGraphicFramePr>
        <p:xfrm>
          <a:off x="2135187" y="3154680"/>
          <a:ext cx="20116800" cy="8138160"/>
        </p:xfrm>
        <a:graphic>
          <a:graphicData uri="http://schemas.openxmlformats.org/drawingml/2006/table">
            <a:tbl>
              <a:tblPr firstRow="1" bandRow="1">
                <a:tableStyleId>{5940675A-B579-460E-94D1-54222C63F5DA}</a:tableStyleId>
              </a:tblPr>
              <a:tblGrid>
                <a:gridCol w="8046720">
                  <a:extLst>
                    <a:ext uri="{9D8B030D-6E8A-4147-A177-3AD203B41FA5}">
                      <a16:colId xmlns:a16="http://schemas.microsoft.com/office/drawing/2014/main" val="1106461093"/>
                    </a:ext>
                  </a:extLst>
                </a:gridCol>
                <a:gridCol w="12070080">
                  <a:extLst>
                    <a:ext uri="{9D8B030D-6E8A-4147-A177-3AD203B41FA5}">
                      <a16:colId xmlns:a16="http://schemas.microsoft.com/office/drawing/2014/main" val="254546413"/>
                    </a:ext>
                  </a:extLst>
                </a:gridCol>
              </a:tblGrid>
              <a:tr h="731520">
                <a:tc>
                  <a:txBody>
                    <a:bodyPr/>
                    <a:lstStyle/>
                    <a:p>
                      <a:r>
                        <a:rPr lang="en-US" sz="2800" b="1" dirty="0">
                          <a:latin typeface="IBM Plex Sans" panose="020B0503050203000203" pitchFamily="34" charset="0"/>
                        </a:rPr>
                        <a:t>Key MAS SaaS Resources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2000" b="1" dirty="0">
                        <a:latin typeface="IBM Plex Sans Condensed" panose="020B050605020300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4179280"/>
                  </a:ext>
                </a:extLst>
              </a:tr>
              <a:tr h="731520">
                <a:tc>
                  <a:txBody>
                    <a:bodyPr/>
                    <a:lstStyle/>
                    <a:p>
                      <a:r>
                        <a:rPr lang="en-US" sz="2400" b="0" dirty="0">
                          <a:latin typeface="IBM Plex Sans" panose="020B0503050203000203" pitchFamily="34" charset="0"/>
                        </a:rPr>
                        <a:t>MAS Trial Site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IBM Plex Sans Condensed" panose="020B0506050203000203" pitchFamily="34" charset="0"/>
                          <a:ea typeface="+mn-ea"/>
                          <a:cs typeface="+mn-cs"/>
                          <a:hlinkClick r:id="rId2"/>
                        </a:rPr>
                        <a:t>https://</a:t>
                      </a:r>
                      <a:r>
                        <a:rPr lang="en-US" sz="1800" b="0" kern="1200" dirty="0" err="1">
                          <a:solidFill>
                            <a:schemeClr val="tx1"/>
                          </a:solidFill>
                          <a:latin typeface="IBM Plex Sans Condensed" panose="020B0506050203000203" pitchFamily="34" charset="0"/>
                          <a:ea typeface="+mn-ea"/>
                          <a:cs typeface="+mn-cs"/>
                          <a:hlinkClick r:id="rId2"/>
                        </a:rPr>
                        <a:t>auth.sandbox-trial.suite.maximo.com</a:t>
                      </a:r>
                      <a:r>
                        <a:rPr lang="en-US" sz="1800" b="0" kern="1200" dirty="0">
                          <a:solidFill>
                            <a:schemeClr val="tx1"/>
                          </a:solidFill>
                          <a:latin typeface="IBM Plex Sans Condensed" panose="020B0506050203000203" pitchFamily="34" charset="0"/>
                          <a:ea typeface="+mn-ea"/>
                          <a:cs typeface="+mn-cs"/>
                          <a:hlinkClick r:id="rId2"/>
                        </a:rPr>
                        <a:t>/login/</a:t>
                      </a: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6979940"/>
                  </a:ext>
                </a:extLst>
              </a:tr>
              <a:tr h="731520">
                <a:tc>
                  <a:txBody>
                    <a:bodyPr/>
                    <a:lstStyle/>
                    <a:p>
                      <a:r>
                        <a:rPr lang="en-US" sz="2400" b="0" dirty="0">
                          <a:latin typeface="IBM Plex Sans" panose="020B0503050203000203" pitchFamily="34" charset="0"/>
                        </a:rPr>
                        <a:t>MAS on </a:t>
                      </a:r>
                      <a:r>
                        <a:rPr lang="en-US" sz="2400" b="0" dirty="0" err="1">
                          <a:latin typeface="IBM Plex Sans" panose="020B0503050203000203" pitchFamily="34" charset="0"/>
                        </a:rPr>
                        <a:t>Hyperscalers</a:t>
                      </a:r>
                      <a:r>
                        <a:rPr lang="en-US" sz="2400" b="0" dirty="0">
                          <a:latin typeface="IBM Plex Sans" panose="020B0503050203000203" pitchFamily="34" charset="0"/>
                        </a:rPr>
                        <a:t> Seismic Landing Page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IBM Plex Sans Condensed" panose="020B0506050203000203" pitchFamily="34" charset="0"/>
                          <a:ea typeface="+mn-ea"/>
                          <a:cs typeface="+mn-cs"/>
                          <a:hlinkClick r:id="rId3"/>
                        </a:rPr>
                        <a:t>https://ibm.seismic.com/Link/Content/DCdP9fqcWpPdMG9HQWCQ7cDm8DqB</a:t>
                      </a: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53544598"/>
                  </a:ext>
                </a:extLst>
              </a:tr>
              <a:tr h="731520">
                <a:tc>
                  <a:txBody>
                    <a:bodyPr/>
                    <a:lstStyle/>
                    <a:p>
                      <a:r>
                        <a:rPr lang="en-US" sz="2400" b="0" dirty="0">
                          <a:latin typeface="IBM Plex Sans" panose="020B0503050203000203" pitchFamily="34" charset="0"/>
                        </a:rPr>
                        <a:t>MAS SaaS Documentation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IBM Plex Sans Condensed" panose="020B0506050203000203" pitchFamily="34" charset="0"/>
                          <a:ea typeface="+mn-ea"/>
                          <a:cs typeface="+mn-cs"/>
                          <a:hlinkClick r:id="rId4"/>
                        </a:rPr>
                        <a:t>https://cloud.ibm.com/docs/mas-saas</a:t>
                      </a: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811756"/>
                  </a:ext>
                </a:extLst>
              </a:tr>
              <a:tr h="731520">
                <a:tc>
                  <a:txBody>
                    <a:bodyPr/>
                    <a:lstStyle/>
                    <a:p>
                      <a:r>
                        <a:rPr lang="en-US" sz="2400" b="0" dirty="0">
                          <a:latin typeface="IBM Plex Sans" panose="020B0503050203000203" pitchFamily="34" charset="0"/>
                        </a:rPr>
                        <a:t>MAS SaaS </a:t>
                      </a:r>
                      <a:r>
                        <a:rPr lang="en-US" sz="2400" b="0" dirty="0" err="1">
                          <a:latin typeface="IBM Plex Sans" panose="020B0503050203000203" pitchFamily="34" charset="0"/>
                        </a:rPr>
                        <a:t>AppPoints</a:t>
                      </a:r>
                      <a:r>
                        <a:rPr lang="en-US" sz="2400" b="0" dirty="0">
                          <a:latin typeface="IBM Plex Sans" panose="020B0503050203000203" pitchFamily="34" charset="0"/>
                        </a:rPr>
                        <a:t> &amp; Migration Calculator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IBM Plex Sans Condensed" panose="020B0506050203000203" pitchFamily="34" charset="0"/>
                          <a:ea typeface="+mn-ea"/>
                          <a:cs typeface="+mn-cs"/>
                          <a:hlinkClick r:id="rId5"/>
                        </a:rPr>
                        <a:t>https://ibm.seismic.com/Link/Content/DCWDpXGfP636BGhX3pTbVQQFh388</a:t>
                      </a: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3845564"/>
                  </a:ext>
                </a:extLst>
              </a:tr>
              <a:tr h="731520">
                <a:tc>
                  <a:txBody>
                    <a:bodyPr/>
                    <a:lstStyle/>
                    <a:p>
                      <a:r>
                        <a:rPr lang="en-US" sz="2400" b="0" dirty="0">
                          <a:latin typeface="IBM Plex Sans" panose="020B0503050203000203" pitchFamily="34" charset="0"/>
                        </a:rPr>
                        <a:t>Migration from Maximo EAM to MAS SaaS </a:t>
                      </a:r>
                      <a:br>
                        <a:rPr lang="en-US" sz="2400" b="0" dirty="0">
                          <a:latin typeface="IBM Plex Sans" panose="020B0503050203000203" pitchFamily="34" charset="0"/>
                        </a:rPr>
                      </a:br>
                      <a:r>
                        <a:rPr lang="en-US" sz="2400" b="0" dirty="0">
                          <a:latin typeface="IBM Plex Sans" panose="020B0503050203000203" pitchFamily="34" charset="0"/>
                        </a:rPr>
                        <a:t>or MAS Dedicated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IBM Plex Sans Condensed" panose="020B0506050203000203" pitchFamily="34" charset="0"/>
                          <a:ea typeface="+mn-ea"/>
                          <a:cs typeface="+mn-cs"/>
                          <a:hlinkClick r:id="rId6"/>
                        </a:rPr>
                        <a:t>https://ibm.seismic.com/Link/Content/DCBPCqq9DGPC98HMV2cVhgWd2Qfd</a:t>
                      </a: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1003797"/>
                  </a:ext>
                </a:extLst>
              </a:tr>
              <a:tr h="731520">
                <a:tc>
                  <a:txBody>
                    <a:bodyPr/>
                    <a:lstStyle/>
                    <a:p>
                      <a:r>
                        <a:rPr lang="en-US" sz="2400" b="0" dirty="0">
                          <a:latin typeface="IBM Plex Sans" panose="020B0503050203000203" pitchFamily="34" charset="0"/>
                        </a:rPr>
                        <a:t>MAS SaaS Announcement Letter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IBM Plex Sans Condensed" panose="020B0506050203000203" pitchFamily="34" charset="0"/>
                          <a:ea typeface="+mn-ea"/>
                          <a:cs typeface="+mn-cs"/>
                          <a:hlinkClick r:id="rId7"/>
                        </a:rPr>
                        <a:t>https://www.ibm.com/common/</a:t>
                      </a:r>
                      <a:r>
                        <a:rPr lang="en-US" sz="1800" b="0" kern="1200" dirty="0" err="1">
                          <a:solidFill>
                            <a:schemeClr val="tx1"/>
                          </a:solidFill>
                          <a:latin typeface="IBM Plex Sans Condensed" panose="020B0506050203000203" pitchFamily="34" charset="0"/>
                          <a:ea typeface="+mn-ea"/>
                          <a:cs typeface="+mn-cs"/>
                          <a:hlinkClick r:id="rId7"/>
                        </a:rPr>
                        <a:t>ssi</a:t>
                      </a:r>
                      <a:r>
                        <a:rPr lang="en-US" sz="1800" b="0" kern="1200" dirty="0">
                          <a:solidFill>
                            <a:schemeClr val="tx1"/>
                          </a:solidFill>
                          <a:latin typeface="IBM Plex Sans Condensed" panose="020B0506050203000203" pitchFamily="34" charset="0"/>
                          <a:ea typeface="+mn-ea"/>
                          <a:cs typeface="+mn-cs"/>
                          <a:hlinkClick r:id="rId7"/>
                        </a:rPr>
                        <a:t>/</a:t>
                      </a:r>
                      <a:r>
                        <a:rPr lang="en-US" sz="1800" b="0" kern="1200" dirty="0" err="1">
                          <a:solidFill>
                            <a:schemeClr val="tx1"/>
                          </a:solidFill>
                          <a:latin typeface="IBM Plex Sans Condensed" panose="020B0506050203000203" pitchFamily="34" charset="0"/>
                          <a:ea typeface="+mn-ea"/>
                          <a:cs typeface="+mn-cs"/>
                          <a:hlinkClick r:id="rId7"/>
                        </a:rPr>
                        <a:t>ShowDoc.wss?docURL</a:t>
                      </a:r>
                      <a:r>
                        <a:rPr lang="en-US" sz="1800" b="0" kern="1200" dirty="0">
                          <a:solidFill>
                            <a:schemeClr val="tx1"/>
                          </a:solidFill>
                          <a:latin typeface="IBM Plex Sans Condensed" panose="020B0506050203000203" pitchFamily="34" charset="0"/>
                          <a:ea typeface="+mn-ea"/>
                          <a:cs typeface="+mn-cs"/>
                          <a:hlinkClick r:id="rId7"/>
                        </a:rPr>
                        <a:t>=/common/</a:t>
                      </a:r>
                      <a:r>
                        <a:rPr lang="en-US" sz="1800" b="0" kern="1200" dirty="0" err="1">
                          <a:solidFill>
                            <a:schemeClr val="tx1"/>
                          </a:solidFill>
                          <a:latin typeface="IBM Plex Sans Condensed" panose="020B0506050203000203" pitchFamily="34" charset="0"/>
                          <a:ea typeface="+mn-ea"/>
                          <a:cs typeface="+mn-cs"/>
                          <a:hlinkClick r:id="rId7"/>
                        </a:rPr>
                        <a:t>ssi</a:t>
                      </a:r>
                      <a:r>
                        <a:rPr lang="en-US" sz="1800" b="0" kern="1200" dirty="0">
                          <a:solidFill>
                            <a:schemeClr val="tx1"/>
                          </a:solidFill>
                          <a:latin typeface="IBM Plex Sans Condensed" panose="020B0506050203000203" pitchFamily="34" charset="0"/>
                          <a:ea typeface="+mn-ea"/>
                          <a:cs typeface="+mn-cs"/>
                          <a:hlinkClick r:id="rId7"/>
                        </a:rPr>
                        <a:t>/</a:t>
                      </a:r>
                      <a:r>
                        <a:rPr lang="en-US" sz="1800" b="0" kern="1200" dirty="0" err="1">
                          <a:solidFill>
                            <a:schemeClr val="tx1"/>
                          </a:solidFill>
                          <a:latin typeface="IBM Plex Sans Condensed" panose="020B0506050203000203" pitchFamily="34" charset="0"/>
                          <a:ea typeface="+mn-ea"/>
                          <a:cs typeface="+mn-cs"/>
                          <a:hlinkClick r:id="rId7"/>
                        </a:rPr>
                        <a:t>rep_ca</a:t>
                      </a:r>
                      <a:r>
                        <a:rPr lang="en-US" sz="1800" b="0" kern="1200" dirty="0">
                          <a:solidFill>
                            <a:schemeClr val="tx1"/>
                          </a:solidFill>
                          <a:latin typeface="IBM Plex Sans Condensed" panose="020B0506050203000203" pitchFamily="34" charset="0"/>
                          <a:ea typeface="+mn-ea"/>
                          <a:cs typeface="+mn-cs"/>
                          <a:hlinkClick r:id="rId7"/>
                        </a:rPr>
                        <a:t>/6/897/ENUS222-016/</a:t>
                      </a:r>
                      <a:r>
                        <a:rPr lang="en-US" sz="1800" b="0" kern="1200" dirty="0" err="1">
                          <a:solidFill>
                            <a:schemeClr val="tx1"/>
                          </a:solidFill>
                          <a:latin typeface="IBM Plex Sans Condensed" panose="020B0506050203000203" pitchFamily="34" charset="0"/>
                          <a:ea typeface="+mn-ea"/>
                          <a:cs typeface="+mn-cs"/>
                          <a:hlinkClick r:id="rId7"/>
                        </a:rPr>
                        <a:t>index.html</a:t>
                      </a: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8868617"/>
                  </a:ext>
                </a:extLst>
              </a:tr>
              <a:tr h="731520">
                <a:tc>
                  <a:txBody>
                    <a:bodyPr/>
                    <a:lstStyle/>
                    <a:p>
                      <a:r>
                        <a:rPr lang="en-US" sz="2400" b="0" dirty="0">
                          <a:latin typeface="IBM Plex Sans" panose="020B0503050203000203" pitchFamily="34" charset="0"/>
                        </a:rPr>
                        <a:t>MAS on </a:t>
                      </a:r>
                      <a:r>
                        <a:rPr lang="en-US" sz="2400" b="0" dirty="0" err="1">
                          <a:latin typeface="IBM Plex Sans" panose="020B0503050203000203" pitchFamily="34" charset="0"/>
                        </a:rPr>
                        <a:t>Hyperscalers</a:t>
                      </a:r>
                      <a:r>
                        <a:rPr lang="en-US" sz="2400" b="0" dirty="0">
                          <a:latin typeface="IBM Plex Sans" panose="020B0503050203000203" pitchFamily="34" charset="0"/>
                        </a:rPr>
                        <a:t> L1 Presentation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IBM Plex Sans Condensed" panose="020B0506050203000203" pitchFamily="34" charset="0"/>
                          <a:ea typeface="+mn-ea"/>
                          <a:cs typeface="+mn-cs"/>
                          <a:hlinkClick r:id="rId8"/>
                        </a:rPr>
                        <a:t>https://ibm.seismic.com/Link/Content/DCgBRVRmQGVV3G2VR7TmPXDJpjW8</a:t>
                      </a: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1844607"/>
                  </a:ext>
                </a:extLst>
              </a:tr>
              <a:tr h="731520">
                <a:tc>
                  <a:txBody>
                    <a:bodyPr/>
                    <a:lstStyle/>
                    <a:p>
                      <a:r>
                        <a:rPr lang="en-US" sz="2400" b="0" dirty="0">
                          <a:latin typeface="IBM Plex Sans" panose="020B0503050203000203" pitchFamily="34" charset="0"/>
                        </a:rPr>
                        <a:t>MAS SaaS Technical Enablement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IBM Plex Sans Condensed" panose="020B0506050203000203" pitchFamily="34" charset="0"/>
                          <a:ea typeface="+mn-ea"/>
                          <a:cs typeface="+mn-cs"/>
                          <a:hlinkClick r:id="rId9"/>
                        </a:rPr>
                        <a:t>https://ibm.seismic.com/Link/Content/DCP9JjV3mpVXRGW2WgjMDV7pcRJP</a:t>
                      </a: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0209580"/>
                  </a:ext>
                </a:extLst>
              </a:tr>
              <a:tr h="731520">
                <a:tc>
                  <a:txBody>
                    <a:bodyPr/>
                    <a:lstStyle/>
                    <a:p>
                      <a:r>
                        <a:rPr lang="en-US" sz="2400" b="0" dirty="0">
                          <a:latin typeface="IBM Plex Sans" panose="020B0503050203000203" pitchFamily="34" charset="0"/>
                        </a:rPr>
                        <a:t>MAS SaaS on AWS Marketplace URL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IBM Plex Sans Condensed" panose="020B0506050203000203" pitchFamily="34" charset="0"/>
                          <a:ea typeface="+mn-ea"/>
                          <a:cs typeface="+mn-cs"/>
                          <a:hlinkClick r:id="rId10"/>
                        </a:rPr>
                        <a:t>https://aws.amazon.com/marketplace/pp/prodview-v3sr4a3tzxuqk?sr=0-15&amp;ref_=beagle&amp;applicationId=AWSMPContessa</a:t>
                      </a: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5312078"/>
                  </a:ext>
                </a:extLst>
              </a:tr>
              <a:tr h="731520">
                <a:tc>
                  <a:txBody>
                    <a:bodyPr/>
                    <a:lstStyle/>
                    <a:p>
                      <a:endParaRPr lang="en-US" sz="2400" b="0" dirty="0">
                        <a:latin typeface="IBM Plex Sans" panose="020B050305020300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latin typeface="IBM Plex Sans Condensed" panose="020B050605020300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2224638"/>
                  </a:ext>
                </a:extLst>
              </a:tr>
            </a:tbl>
          </a:graphicData>
        </a:graphic>
      </p:graphicFrame>
    </p:spTree>
    <p:extLst>
      <p:ext uri="{BB962C8B-B14F-4D97-AF65-F5344CB8AC3E}">
        <p14:creationId xmlns:p14="http://schemas.microsoft.com/office/powerpoint/2010/main" val="36981502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A83C9-2546-C8BE-3B6C-4B72AB773066}"/>
              </a:ext>
            </a:extLst>
          </p:cNvPr>
          <p:cNvSpPr>
            <a:spLocks noGrp="1"/>
          </p:cNvSpPr>
          <p:nvPr>
            <p:ph type="sldNum" sz="quarter" idx="10"/>
          </p:nvPr>
        </p:nvSpPr>
        <p:spPr/>
        <p:txBody>
          <a:bodyPr/>
          <a:lstStyle/>
          <a:p>
            <a:fld id="{86CB4B4D-7CA3-9044-876B-883B54F8677D}" type="slidenum">
              <a:rPr lang="en-US" smtClean="0"/>
              <a:t>21</a:t>
            </a:fld>
            <a:endParaRPr lang="en-US" dirty="0"/>
          </a:p>
        </p:txBody>
      </p:sp>
      <p:pic>
        <p:nvPicPr>
          <p:cNvPr id="5" name="Picture Placeholder 4" descr="Yellow question mark">
            <a:extLst>
              <a:ext uri="{FF2B5EF4-FFF2-40B4-BE49-F238E27FC236}">
                <a16:creationId xmlns:a16="http://schemas.microsoft.com/office/drawing/2014/main" id="{4F58F8F1-82DC-DB41-BEDE-757854E534AF}"/>
              </a:ext>
            </a:extLst>
          </p:cNvPr>
          <p:cNvPicPr>
            <a:picLocks noGrp="1" noChangeAspect="1"/>
          </p:cNvPicPr>
          <p:nvPr>
            <p:ph type="pic" sz="quarter" idx="11"/>
          </p:nvPr>
        </p:nvPicPr>
        <p:blipFill>
          <a:blip r:embed="rId2"/>
          <a:srcRect t="4893" b="4893"/>
          <a:stretch>
            <a:fillRect/>
          </a:stretch>
        </p:blipFill>
        <p:spPr/>
      </p:pic>
    </p:spTree>
    <p:extLst>
      <p:ext uri="{BB962C8B-B14F-4D97-AF65-F5344CB8AC3E}">
        <p14:creationId xmlns:p14="http://schemas.microsoft.com/office/powerpoint/2010/main" val="27549387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1871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1DD66032-74A7-5C7F-B556-9CFDA5E820D2}"/>
              </a:ext>
            </a:extLst>
          </p:cNvPr>
          <p:cNvSpPr>
            <a:spLocks noGrp="1"/>
          </p:cNvSpPr>
          <p:nvPr>
            <p:ph type="sldNum" sz="quarter" idx="10"/>
          </p:nvPr>
        </p:nvSpPr>
        <p:spPr>
          <a:xfrm>
            <a:off x="23555959" y="12896848"/>
            <a:ext cx="256541" cy="254001"/>
          </a:xfrm>
        </p:spPr>
        <p:txBody>
          <a:bodyPr wrap="none" anchor="b">
            <a:normAutofit/>
          </a:bodyPr>
          <a:lstStyle>
            <a:lvl1pPr>
              <a:defRPr>
                <a:solidFill>
                  <a:schemeClr val="tx1"/>
                </a:solidFill>
              </a:defRPr>
            </a:lvl1pPr>
          </a:lstStyle>
          <a:p>
            <a:pPr>
              <a:spcAft>
                <a:spcPts val="600"/>
              </a:spcAft>
            </a:pPr>
            <a:fld id="{59395FB3-9C97-154F-86B2-7E381B951268}" type="slidenum">
              <a:rPr lang="en-US" smtClean="0"/>
              <a:pPr>
                <a:spcAft>
                  <a:spcPts val="600"/>
                </a:spcAft>
              </a:pPr>
              <a:t>3</a:t>
            </a:fld>
            <a:endParaRPr lang="en-US"/>
          </a:p>
        </p:txBody>
      </p:sp>
      <p:pic>
        <p:nvPicPr>
          <p:cNvPr id="10" name="Picture 9" descr="A close-up of a building&#10;&#10;Description automatically generated">
            <a:extLst>
              <a:ext uri="{FF2B5EF4-FFF2-40B4-BE49-F238E27FC236}">
                <a16:creationId xmlns:a16="http://schemas.microsoft.com/office/drawing/2014/main" id="{499C7F0F-1844-0CBE-491A-02E5A725EF6A}"/>
              </a:ext>
            </a:extLst>
          </p:cNvPr>
          <p:cNvPicPr>
            <a:picLocks noChangeAspect="1"/>
          </p:cNvPicPr>
          <p:nvPr/>
        </p:nvPicPr>
        <p:blipFill rotWithShape="1">
          <a:blip r:embed="rId3"/>
          <a:srcRect t="9861" r="-1" b="10543"/>
          <a:stretch/>
        </p:blipFill>
        <p:spPr>
          <a:xfrm>
            <a:off x="568325" y="569913"/>
            <a:ext cx="21986875" cy="11900421"/>
          </a:xfrm>
          <a:prstGeom prst="rect">
            <a:avLst/>
          </a:prstGeom>
          <a:noFill/>
        </p:spPr>
      </p:pic>
      <p:sp>
        <p:nvSpPr>
          <p:cNvPr id="5" name="Footer Placeholder 4">
            <a:extLst>
              <a:ext uri="{FF2B5EF4-FFF2-40B4-BE49-F238E27FC236}">
                <a16:creationId xmlns:a16="http://schemas.microsoft.com/office/drawing/2014/main" id="{89003724-6438-49C6-C8B2-78BC7460C96B}"/>
              </a:ext>
            </a:extLst>
          </p:cNvPr>
          <p:cNvSpPr>
            <a:spLocks noGrp="1"/>
          </p:cNvSpPr>
          <p:nvPr>
            <p:ph type="ftr" sz="quarter" idx="4294967295"/>
          </p:nvPr>
        </p:nvSpPr>
        <p:spPr>
          <a:xfrm>
            <a:off x="576072" y="12801600"/>
            <a:ext cx="4956176" cy="381000"/>
          </a:xfrm>
        </p:spPr>
        <p:txBody>
          <a:bodyPr/>
          <a:lstStyle/>
          <a:p>
            <a:pPr>
              <a:spcAft>
                <a:spcPts val="600"/>
              </a:spcAft>
            </a:pPr>
            <a:r>
              <a:rPr lang="en-US"/>
              <a:t>IBM Sustainability Software / © 2023 IBM Corporation</a:t>
            </a:r>
          </a:p>
        </p:txBody>
      </p:sp>
      <p:sp>
        <p:nvSpPr>
          <p:cNvPr id="2" name="TextBox 1">
            <a:extLst>
              <a:ext uri="{FF2B5EF4-FFF2-40B4-BE49-F238E27FC236}">
                <a16:creationId xmlns:a16="http://schemas.microsoft.com/office/drawing/2014/main" id="{84D09C09-0035-B5F5-7271-DA632984523B}"/>
              </a:ext>
            </a:extLst>
          </p:cNvPr>
          <p:cNvSpPr txBox="1"/>
          <p:nvPr/>
        </p:nvSpPr>
        <p:spPr>
          <a:xfrm>
            <a:off x="9839959" y="12790486"/>
            <a:ext cx="9144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kern="0" dirty="0">
                <a:solidFill>
                  <a:srgbClr val="000000"/>
                </a:solidFill>
                <a:ea typeface="+mj-ea"/>
                <a:cs typeface="+mj-cs"/>
                <a:sym typeface="IBM Plex Sans Light"/>
              </a:rPr>
              <a:t>Send an email to </a:t>
            </a:r>
            <a:r>
              <a:rPr lang="en-CA" b="0" i="0" u="sng" dirty="0">
                <a:effectLst/>
                <a:latin typeface="Slack-Lato"/>
                <a:hlinkClick r:id="rId4"/>
              </a:rPr>
              <a:t>neeraj.nargund@ibm.com</a:t>
            </a:r>
            <a:r>
              <a:rPr lang="en-CA" b="0" i="0" u="sng" dirty="0">
                <a:effectLst/>
                <a:latin typeface="Slack-Lato"/>
              </a:rPr>
              <a:t> if you plan to attend</a:t>
            </a:r>
            <a:endParaRPr lang="en-CA"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25524198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23E9DC-42EB-0711-A23D-16E628202AD7}"/>
              </a:ext>
            </a:extLst>
          </p:cNvPr>
          <p:cNvSpPr>
            <a:spLocks noGrp="1"/>
          </p:cNvSpPr>
          <p:nvPr>
            <p:ph type="body" sz="quarter" idx="10"/>
          </p:nvPr>
        </p:nvSpPr>
        <p:spPr>
          <a:xfrm>
            <a:off x="12763500" y="569913"/>
            <a:ext cx="11047603" cy="11431587"/>
          </a:xfrm>
        </p:spPr>
        <p:txBody>
          <a:bodyPr/>
          <a:lstStyle/>
          <a:p>
            <a:r>
              <a:rPr lang="en-US" dirty="0">
                <a:latin typeface="IBM Plex Sans Medium" panose="020B0503050203000203" pitchFamily="34" charset="0"/>
              </a:rPr>
              <a:t>	Introduction</a:t>
            </a:r>
          </a:p>
          <a:p>
            <a:r>
              <a:rPr lang="en-US" dirty="0"/>
              <a:t>	</a:t>
            </a:r>
            <a:r>
              <a:rPr lang="en-US" sz="3200" dirty="0"/>
              <a:t>Learning Objectives</a:t>
            </a:r>
          </a:p>
          <a:p>
            <a:r>
              <a:rPr lang="en-US" sz="3200" dirty="0"/>
              <a:t>	MAS Deployment Options</a:t>
            </a:r>
          </a:p>
          <a:p>
            <a:endParaRPr lang="en-US" sz="2400" dirty="0"/>
          </a:p>
          <a:p>
            <a:r>
              <a:rPr lang="en-US" dirty="0">
                <a:latin typeface="IBM Plex Sans Medium" panose="020B0503050203000203" pitchFamily="34" charset="0"/>
              </a:rPr>
              <a:t>	Part one: MAS SaaS Packages</a:t>
            </a:r>
          </a:p>
          <a:p>
            <a:r>
              <a:rPr lang="en-US" sz="3200" dirty="0"/>
              <a:t>	Introduction to tiered packages</a:t>
            </a:r>
          </a:p>
          <a:p>
            <a:r>
              <a:rPr lang="en-US" sz="3200" dirty="0"/>
              <a:t>	MAS SaaS tiering</a:t>
            </a:r>
          </a:p>
          <a:p>
            <a:r>
              <a:rPr lang="en-US" sz="3200" dirty="0"/>
              <a:t>	Selecting the best tier for your client</a:t>
            </a:r>
          </a:p>
          <a:p>
            <a:r>
              <a:rPr lang="en-US" sz="3200" dirty="0"/>
              <a:t>	MAS SaaS service comparisons</a:t>
            </a:r>
          </a:p>
          <a:p>
            <a:endParaRPr lang="en-US" sz="2400" dirty="0"/>
          </a:p>
          <a:p>
            <a:r>
              <a:rPr lang="en-US" dirty="0"/>
              <a:t>	</a:t>
            </a:r>
            <a:r>
              <a:rPr lang="en-US" dirty="0">
                <a:latin typeface="IBM Plex Sans Medium" panose="020B0503050203000203" pitchFamily="34" charset="0"/>
              </a:rPr>
              <a:t>Part two: AWS Marketplace Update</a:t>
            </a:r>
          </a:p>
          <a:p>
            <a:r>
              <a:rPr lang="en-US" dirty="0"/>
              <a:t>	</a:t>
            </a:r>
            <a:r>
              <a:rPr lang="en-US" sz="3200" dirty="0"/>
              <a:t>EMEA AWS Marketplace expansion</a:t>
            </a:r>
          </a:p>
          <a:p>
            <a:r>
              <a:rPr lang="en-US" sz="3200" dirty="0"/>
              <a:t>	AWS Marketplace tiering transition</a:t>
            </a:r>
          </a:p>
          <a:p>
            <a:endParaRPr lang="en-US" sz="2400" dirty="0"/>
          </a:p>
          <a:p>
            <a:r>
              <a:rPr lang="en-US" dirty="0">
                <a:latin typeface="IBM Plex Sans Medium" panose="020B0503050203000203" pitchFamily="34" charset="0"/>
              </a:rPr>
              <a:t>	Questions</a:t>
            </a:r>
          </a:p>
        </p:txBody>
      </p:sp>
      <p:sp>
        <p:nvSpPr>
          <p:cNvPr id="9" name="Slide Number Placeholder">
            <a:extLst>
              <a:ext uri="{FF2B5EF4-FFF2-40B4-BE49-F238E27FC236}">
                <a16:creationId xmlns:a16="http://schemas.microsoft.com/office/drawing/2014/main" id="{1DD66032-74A7-5C7F-B556-9CFDA5E820D2}"/>
              </a:ext>
            </a:extLst>
          </p:cNvPr>
          <p:cNvSpPr>
            <a:spLocks noGrp="1"/>
          </p:cNvSpPr>
          <p:nvPr>
            <p:ph type="sldNum" sz="quarter" idx="4"/>
          </p:nvPr>
        </p:nvSpPr>
        <p:spPr/>
        <p:txBody>
          <a:bodyPr/>
          <a:lstStyle>
            <a:lvl1pPr>
              <a:defRPr>
                <a:solidFill>
                  <a:schemeClr val="tx1"/>
                </a:solidFill>
              </a:defRPr>
            </a:lvl1pPr>
          </a:lstStyle>
          <a:p>
            <a:fld id="{59395FB3-9C97-154F-86B2-7E381B951268}" type="slidenum">
              <a:rPr lang="en-US" smtClean="0"/>
              <a:pPr/>
              <a:t>4</a:t>
            </a:fld>
            <a:endParaRPr lang="en-US" dirty="0"/>
          </a:p>
        </p:txBody>
      </p:sp>
      <p:sp>
        <p:nvSpPr>
          <p:cNvPr id="5" name="Footer Placeholder 4">
            <a:extLst>
              <a:ext uri="{FF2B5EF4-FFF2-40B4-BE49-F238E27FC236}">
                <a16:creationId xmlns:a16="http://schemas.microsoft.com/office/drawing/2014/main" id="{89003724-6438-49C6-C8B2-78BC7460C96B}"/>
              </a:ext>
            </a:extLst>
          </p:cNvPr>
          <p:cNvSpPr>
            <a:spLocks noGrp="1"/>
          </p:cNvSpPr>
          <p:nvPr>
            <p:ph type="ftr" sz="quarter" idx="18"/>
          </p:nvPr>
        </p:nvSpPr>
        <p:spPr>
          <a:xfrm>
            <a:off x="576072" y="12801600"/>
            <a:ext cx="4956176" cy="381000"/>
          </a:xfrm>
        </p:spPr>
        <p:txBody>
          <a:bodyPr/>
          <a:lstStyle/>
          <a:p>
            <a:r>
              <a:rPr lang="en-US"/>
              <a:t>IBM Sustainability Software / © 2023 IBM Corporation</a:t>
            </a:r>
            <a:endParaRPr lang="en-US" dirty="0"/>
          </a:p>
        </p:txBody>
      </p:sp>
      <p:sp>
        <p:nvSpPr>
          <p:cNvPr id="11" name="Title 1">
            <a:extLst>
              <a:ext uri="{FF2B5EF4-FFF2-40B4-BE49-F238E27FC236}">
                <a16:creationId xmlns:a16="http://schemas.microsoft.com/office/drawing/2014/main" id="{41A14745-93C3-CA7C-D7FA-6654EE42DFAE}"/>
              </a:ext>
            </a:extLst>
          </p:cNvPr>
          <p:cNvSpPr>
            <a:spLocks noGrp="1"/>
          </p:cNvSpPr>
          <p:nvPr>
            <p:ph type="title"/>
          </p:nvPr>
        </p:nvSpPr>
        <p:spPr>
          <a:xfrm>
            <a:off x="576072" y="576072"/>
            <a:ext cx="7424927" cy="1906588"/>
          </a:xfrm>
        </p:spPr>
        <p:txBody>
          <a:bodyPr/>
          <a:lstStyle/>
          <a:p>
            <a:r>
              <a:rPr lang="en-US" sz="6400" dirty="0"/>
              <a:t>Agenda</a:t>
            </a:r>
          </a:p>
        </p:txBody>
      </p:sp>
    </p:spTree>
    <p:extLst>
      <p:ext uri="{BB962C8B-B14F-4D97-AF65-F5344CB8AC3E}">
        <p14:creationId xmlns:p14="http://schemas.microsoft.com/office/powerpoint/2010/main" val="16892938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hild writing the word 100% on a blackboard">
            <a:extLst>
              <a:ext uri="{FF2B5EF4-FFF2-40B4-BE49-F238E27FC236}">
                <a16:creationId xmlns:a16="http://schemas.microsoft.com/office/drawing/2014/main" id="{B64FC70A-84A0-8361-04DD-3554CA238C3C}"/>
              </a:ext>
            </a:extLst>
          </p:cNvPr>
          <p:cNvPicPr>
            <a:picLocks noGrp="1" noChangeAspect="1"/>
          </p:cNvPicPr>
          <p:nvPr>
            <p:ph type="pic" sz="quarter" idx="15"/>
          </p:nvPr>
        </p:nvPicPr>
        <p:blipFill rotWithShape="1">
          <a:blip r:embed="rId2"/>
          <a:srcRect l="14646" r="26832"/>
          <a:stretch/>
        </p:blipFill>
        <p:spPr>
          <a:xfrm>
            <a:off x="12765024" y="569913"/>
            <a:ext cx="11049000" cy="12574587"/>
          </a:xfrm>
        </p:spPr>
      </p:pic>
      <p:sp>
        <p:nvSpPr>
          <p:cNvPr id="2" name="Title 1">
            <a:extLst>
              <a:ext uri="{FF2B5EF4-FFF2-40B4-BE49-F238E27FC236}">
                <a16:creationId xmlns:a16="http://schemas.microsoft.com/office/drawing/2014/main" id="{56A792F1-05D7-E8AC-F474-1CE8EEC4A33B}"/>
              </a:ext>
            </a:extLst>
          </p:cNvPr>
          <p:cNvSpPr>
            <a:spLocks noGrp="1"/>
          </p:cNvSpPr>
          <p:nvPr>
            <p:ph type="title"/>
          </p:nvPr>
        </p:nvSpPr>
        <p:spPr>
          <a:xfrm>
            <a:off x="576071" y="576072"/>
            <a:ext cx="11042841" cy="1525588"/>
          </a:xfrm>
        </p:spPr>
        <p:txBody>
          <a:bodyPr/>
          <a:lstStyle/>
          <a:p>
            <a:r>
              <a:rPr lang="en-US" sz="6400" dirty="0"/>
              <a:t>Learning Objectives</a:t>
            </a:r>
          </a:p>
        </p:txBody>
      </p:sp>
      <p:sp>
        <p:nvSpPr>
          <p:cNvPr id="14" name="Text Placeholder 13">
            <a:extLst>
              <a:ext uri="{FF2B5EF4-FFF2-40B4-BE49-F238E27FC236}">
                <a16:creationId xmlns:a16="http://schemas.microsoft.com/office/drawing/2014/main" id="{65FBDCE9-D225-4F80-DB26-09B89DABE444}"/>
              </a:ext>
            </a:extLst>
          </p:cNvPr>
          <p:cNvSpPr>
            <a:spLocks noGrp="1"/>
          </p:cNvSpPr>
          <p:nvPr>
            <p:ph type="body" sz="quarter" idx="12"/>
          </p:nvPr>
        </p:nvSpPr>
        <p:spPr>
          <a:xfrm>
            <a:off x="576072" y="3429000"/>
            <a:ext cx="11042840" cy="8572500"/>
          </a:xfrm>
        </p:spPr>
        <p:txBody>
          <a:bodyPr/>
          <a:lstStyle/>
          <a:p>
            <a:r>
              <a:rPr lang="en-US" sz="3600" dirty="0"/>
              <a:t>Preview forthcoming MAS SaaS announcements </a:t>
            </a:r>
          </a:p>
          <a:p>
            <a:endParaRPr lang="en-US" sz="3600" dirty="0"/>
          </a:p>
          <a:p>
            <a:r>
              <a:rPr lang="en-US" sz="3600" dirty="0"/>
              <a:t>Understand packaged pricing structures</a:t>
            </a:r>
          </a:p>
          <a:p>
            <a:endParaRPr lang="en-US" sz="3600" dirty="0"/>
          </a:p>
          <a:p>
            <a:r>
              <a:rPr lang="en-US" sz="3600" dirty="0"/>
              <a:t>Understand MAS SaaS tiers &amp; the contents of each</a:t>
            </a:r>
          </a:p>
          <a:p>
            <a:endParaRPr lang="en-US" sz="3600" dirty="0"/>
          </a:p>
          <a:p>
            <a:r>
              <a:rPr lang="en-US" sz="3600" dirty="0"/>
              <a:t>Understand current options to purchase MAS SaaS via the AWS Marketplace</a:t>
            </a:r>
          </a:p>
          <a:p>
            <a:endParaRPr lang="en-US" sz="3600" dirty="0"/>
          </a:p>
          <a:p>
            <a:r>
              <a:rPr lang="en-US" sz="3600" dirty="0"/>
              <a:t>Understand AWS Marketplace expansion plans</a:t>
            </a:r>
          </a:p>
          <a:p>
            <a:endParaRPr lang="en-US" sz="3600" dirty="0"/>
          </a:p>
          <a:p>
            <a:endParaRPr lang="en-US" sz="4400" i="1" dirty="0"/>
          </a:p>
          <a:p>
            <a:pPr algn="ctr"/>
            <a:r>
              <a:rPr lang="en-US" i="1" dirty="0"/>
              <a:t>Please note, this is not a client facing deck.  Material that can be shared with clients is under development and will be made available over the next month.</a:t>
            </a:r>
          </a:p>
        </p:txBody>
      </p:sp>
      <p:sp>
        <p:nvSpPr>
          <p:cNvPr id="5" name="Footer Placeholder 4">
            <a:extLst>
              <a:ext uri="{FF2B5EF4-FFF2-40B4-BE49-F238E27FC236}">
                <a16:creationId xmlns:a16="http://schemas.microsoft.com/office/drawing/2014/main" id="{AD14C88A-4368-CE50-FE52-9D2392295DC7}"/>
              </a:ext>
            </a:extLst>
          </p:cNvPr>
          <p:cNvSpPr>
            <a:spLocks noGrp="1"/>
          </p:cNvSpPr>
          <p:nvPr>
            <p:ph type="ftr" sz="quarter" idx="14"/>
          </p:nvPr>
        </p:nvSpPr>
        <p:spPr/>
        <p:txBody>
          <a:bodyPr/>
          <a:lstStyle/>
          <a:p>
            <a:r>
              <a:rPr lang="en-US" dirty="0"/>
              <a:t>IBM Sustainability Software / © 2023 IBM Corporation</a:t>
            </a:r>
          </a:p>
        </p:txBody>
      </p:sp>
    </p:spTree>
    <p:extLst>
      <p:ext uri="{BB962C8B-B14F-4D97-AF65-F5344CB8AC3E}">
        <p14:creationId xmlns:p14="http://schemas.microsoft.com/office/powerpoint/2010/main" val="1184918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11F8-238D-484F-9700-396C865EACBF}"/>
              </a:ext>
            </a:extLst>
          </p:cNvPr>
          <p:cNvSpPr>
            <a:spLocks noGrp="1"/>
          </p:cNvSpPr>
          <p:nvPr>
            <p:ph type="title"/>
          </p:nvPr>
        </p:nvSpPr>
        <p:spPr/>
        <p:txBody>
          <a:bodyPr/>
          <a:lstStyle/>
          <a:p>
            <a:r>
              <a:rPr lang="en-US" b="0" dirty="0">
                <a:solidFill>
                  <a:schemeClr val="tx1"/>
                </a:solidFill>
              </a:rPr>
              <a:t>MAS Deployment Options</a:t>
            </a:r>
            <a:endParaRPr lang="en-CA" b="0" dirty="0">
              <a:solidFill>
                <a:schemeClr val="tx1"/>
              </a:solidFill>
            </a:endParaRPr>
          </a:p>
        </p:txBody>
      </p:sp>
      <p:sp>
        <p:nvSpPr>
          <p:cNvPr id="3" name="Slide Number Placeholder 2">
            <a:extLst>
              <a:ext uri="{FF2B5EF4-FFF2-40B4-BE49-F238E27FC236}">
                <a16:creationId xmlns:a16="http://schemas.microsoft.com/office/drawing/2014/main" id="{42F77ECD-B304-4F1F-A12A-3C85DF400CB5}"/>
              </a:ext>
            </a:extLst>
          </p:cNvPr>
          <p:cNvSpPr>
            <a:spLocks noGrp="1"/>
          </p:cNvSpPr>
          <p:nvPr>
            <p:ph type="sldNum" sz="quarter" idx="10"/>
          </p:nvPr>
        </p:nvSpPr>
        <p:spPr>
          <a:xfrm>
            <a:off x="23689069" y="12939014"/>
            <a:ext cx="123431" cy="246221"/>
          </a:xfrm>
        </p:spPr>
        <p:txBody>
          <a:bodyPr/>
          <a:lstStyle/>
          <a:p>
            <a:pPr>
              <a:defRPr/>
            </a:pPr>
            <a:fld id="{B403FFEA-3A67-43B6-9F07-1F59A79774E4}" type="slidenum">
              <a:rPr lang="en-US" smtClean="0"/>
              <a:pPr>
                <a:defRPr/>
              </a:pPr>
              <a:t>6</a:t>
            </a:fld>
            <a:endParaRPr lang="en-US" dirty="0"/>
          </a:p>
        </p:txBody>
      </p:sp>
      <p:graphicFrame>
        <p:nvGraphicFramePr>
          <p:cNvPr id="4" name="Table 2">
            <a:extLst>
              <a:ext uri="{FF2B5EF4-FFF2-40B4-BE49-F238E27FC236}">
                <a16:creationId xmlns:a16="http://schemas.microsoft.com/office/drawing/2014/main" id="{21C49DD2-5592-4920-BA12-1B922FC550F2}"/>
              </a:ext>
            </a:extLst>
          </p:cNvPr>
          <p:cNvGraphicFramePr>
            <a:graphicFrameLocks noGrp="1"/>
          </p:cNvGraphicFramePr>
          <p:nvPr>
            <p:extLst>
              <p:ext uri="{D42A27DB-BD31-4B8C-83A1-F6EECF244321}">
                <p14:modId xmlns:p14="http://schemas.microsoft.com/office/powerpoint/2010/main" val="4140553842"/>
              </p:ext>
            </p:extLst>
          </p:nvPr>
        </p:nvGraphicFramePr>
        <p:xfrm>
          <a:off x="611362" y="1995966"/>
          <a:ext cx="23164446" cy="11155680"/>
        </p:xfrm>
        <a:graphic>
          <a:graphicData uri="http://schemas.openxmlformats.org/drawingml/2006/table">
            <a:tbl>
              <a:tblPr firstRow="1" bandRow="1"/>
              <a:tblGrid>
                <a:gridCol w="3484054">
                  <a:extLst>
                    <a:ext uri="{9D8B030D-6E8A-4147-A177-3AD203B41FA5}">
                      <a16:colId xmlns:a16="http://schemas.microsoft.com/office/drawing/2014/main" val="1106461093"/>
                    </a:ext>
                  </a:extLst>
                </a:gridCol>
                <a:gridCol w="2734810">
                  <a:extLst>
                    <a:ext uri="{9D8B030D-6E8A-4147-A177-3AD203B41FA5}">
                      <a16:colId xmlns:a16="http://schemas.microsoft.com/office/drawing/2014/main" val="4139375808"/>
                    </a:ext>
                  </a:extLst>
                </a:gridCol>
                <a:gridCol w="6034806">
                  <a:extLst>
                    <a:ext uri="{9D8B030D-6E8A-4147-A177-3AD203B41FA5}">
                      <a16:colId xmlns:a16="http://schemas.microsoft.com/office/drawing/2014/main" val="3668873197"/>
                    </a:ext>
                  </a:extLst>
                </a:gridCol>
                <a:gridCol w="5283200">
                  <a:extLst>
                    <a:ext uri="{9D8B030D-6E8A-4147-A177-3AD203B41FA5}">
                      <a16:colId xmlns:a16="http://schemas.microsoft.com/office/drawing/2014/main" val="3582989863"/>
                    </a:ext>
                  </a:extLst>
                </a:gridCol>
                <a:gridCol w="5627576">
                  <a:extLst>
                    <a:ext uri="{9D8B030D-6E8A-4147-A177-3AD203B41FA5}">
                      <a16:colId xmlns:a16="http://schemas.microsoft.com/office/drawing/2014/main" val="3817640167"/>
                    </a:ext>
                  </a:extLst>
                </a:gridCol>
              </a:tblGrid>
              <a:tr h="731520">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3200" b="1" dirty="0">
                          <a:solidFill>
                            <a:schemeClr val="tx1"/>
                          </a:solidFill>
                          <a:latin typeface="+mn-lt"/>
                        </a:rPr>
                        <a:t>Deployment</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3200" b="1" dirty="0">
                          <a:solidFill>
                            <a:schemeClr val="tx1"/>
                          </a:solidFill>
                          <a:latin typeface="+mn-lt"/>
                        </a:rPr>
                        <a:t>Availability</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3200" b="1" dirty="0">
                          <a:solidFill>
                            <a:schemeClr val="tx1"/>
                          </a:solidFill>
                          <a:latin typeface="+mn-lt"/>
                        </a:rPr>
                        <a:t>Procure</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3200" b="1" dirty="0">
                          <a:solidFill>
                            <a:schemeClr val="tx1"/>
                          </a:solidFill>
                          <a:latin typeface="+mn-lt"/>
                        </a:rPr>
                        <a:t>Provision &amp; Operate</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3200" b="1" dirty="0">
                          <a:solidFill>
                            <a:schemeClr val="tx1"/>
                          </a:solidFill>
                          <a:latin typeface="+mn-lt"/>
                        </a:rPr>
                        <a:t>Client Benefits</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179280"/>
                  </a:ext>
                </a:extLst>
              </a:tr>
              <a:tr h="1259840">
                <a:tc>
                  <a:txBody>
                    <a:bodyPr/>
                    <a:lstStyle/>
                    <a:p>
                      <a:pPr algn="l"/>
                      <a:r>
                        <a:rPr lang="en-US" sz="3800" b="1" dirty="0">
                          <a:solidFill>
                            <a:schemeClr val="accent6">
                              <a:lumMod val="50000"/>
                            </a:schemeClr>
                          </a:solidFill>
                          <a:latin typeface="+mn-lt"/>
                        </a:rPr>
                        <a:t>On Premise</a:t>
                      </a:r>
                    </a:p>
                    <a:p>
                      <a:pPr algn="l"/>
                      <a:r>
                        <a:rPr lang="en-US" sz="2600" dirty="0">
                          <a:solidFill>
                            <a:schemeClr val="tx1"/>
                          </a:solidFill>
                          <a:latin typeface="+mn-lt"/>
                        </a:rPr>
                        <a:t>Customer Managed</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2600" b="1" dirty="0">
                          <a:solidFill>
                            <a:srgbClr val="2F6AF6"/>
                          </a:solidFill>
                          <a:latin typeface="+mn-lt"/>
                        </a:rPr>
                        <a:t>Now</a:t>
                      </a: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spcBef>
                          <a:spcPts val="1200"/>
                        </a:spcBef>
                        <a:buFont typeface="Arial" panose="020B0604020202020204" pitchFamily="34" charset="0"/>
                        <a:buNone/>
                        <a:tabLst/>
                      </a:pPr>
                      <a:r>
                        <a:rPr lang="en-US" sz="2600" dirty="0">
                          <a:solidFill>
                            <a:srgbClr val="2F6AF6"/>
                          </a:solidFill>
                          <a:latin typeface="+mn-lt"/>
                        </a:rPr>
                        <a:t>Client</a:t>
                      </a:r>
                      <a:r>
                        <a:rPr lang="en-US" sz="2600" dirty="0">
                          <a:solidFill>
                            <a:schemeClr val="tx1"/>
                          </a:solidFill>
                          <a:latin typeface="+mn-lt"/>
                        </a:rPr>
                        <a:t> purchases MAS from IBM</a:t>
                      </a:r>
                    </a:p>
                    <a:p>
                      <a:pPr marL="0" indent="0" algn="l">
                        <a:spcBef>
                          <a:spcPts val="600"/>
                        </a:spcBef>
                        <a:buFont typeface="Arial" panose="020B0604020202020204" pitchFamily="34" charset="0"/>
                        <a:buNone/>
                        <a:tabLst/>
                      </a:pPr>
                      <a:r>
                        <a:rPr lang="en-US" sz="2600" dirty="0">
                          <a:solidFill>
                            <a:srgbClr val="2F6AF6"/>
                          </a:solidFill>
                          <a:latin typeface="+mn-lt"/>
                        </a:rPr>
                        <a:t>Client</a:t>
                      </a:r>
                      <a:r>
                        <a:rPr lang="en-US" sz="2600" dirty="0">
                          <a:solidFill>
                            <a:schemeClr val="tx1"/>
                          </a:solidFill>
                          <a:latin typeface="+mn-lt"/>
                        </a:rPr>
                        <a:t> provides infrastructure</a:t>
                      </a: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600" dirty="0">
                          <a:solidFill>
                            <a:srgbClr val="2F6AF6"/>
                          </a:solidFill>
                          <a:latin typeface="+mn-lt"/>
                        </a:rPr>
                        <a:t>Client</a:t>
                      </a:r>
                      <a:r>
                        <a:rPr lang="en-US" sz="2600" dirty="0">
                          <a:solidFill>
                            <a:schemeClr val="tx1"/>
                          </a:solidFill>
                          <a:latin typeface="+mn-lt"/>
                        </a:rPr>
                        <a:t> provisions, manages, and operates full stack</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52425" indent="-234950" algn="l">
                        <a:buFont typeface="Arial" panose="020B0604020202020204" pitchFamily="34" charset="0"/>
                        <a:buChar char="•"/>
                        <a:tabLst/>
                      </a:pPr>
                      <a:r>
                        <a:rPr lang="en-US" sz="2600" dirty="0">
                          <a:solidFill>
                            <a:schemeClr val="tx1"/>
                          </a:solidFill>
                          <a:latin typeface="+mn-lt"/>
                        </a:rPr>
                        <a:t>Maximum operational flexibility</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6623177"/>
                  </a:ext>
                </a:extLst>
              </a:tr>
              <a:tr h="1737360">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algn="l"/>
                      <a:r>
                        <a:rPr lang="en-US" sz="3800" b="1" dirty="0">
                          <a:solidFill>
                            <a:srgbClr val="00B050"/>
                          </a:solidFill>
                          <a:latin typeface="+mn-lt"/>
                        </a:rPr>
                        <a:t>Hyperscalers</a:t>
                      </a:r>
                    </a:p>
                    <a:p>
                      <a:pPr algn="l"/>
                      <a:r>
                        <a:rPr lang="en-US" sz="2600" dirty="0">
                          <a:solidFill>
                            <a:schemeClr val="tx1"/>
                          </a:solidFill>
                          <a:latin typeface="+mn-lt"/>
                        </a:rPr>
                        <a:t>Customer Managed</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2600" b="1" dirty="0">
                          <a:solidFill>
                            <a:srgbClr val="2F6AF6"/>
                          </a:solidFill>
                          <a:latin typeface="+mn-lt"/>
                        </a:rPr>
                        <a:t>Now</a:t>
                      </a:r>
                      <a:endParaRPr lang="en-US" sz="2600" dirty="0">
                        <a:solidFill>
                          <a:schemeClr val="tx1"/>
                        </a:solidFill>
                        <a:latin typeface="+mn-lt"/>
                      </a:endParaRPr>
                    </a:p>
                    <a:p>
                      <a:pPr marL="0" indent="0" algn="ctr">
                        <a:spcBef>
                          <a:spcPts val="600"/>
                        </a:spcBef>
                        <a:buFont typeface="Arial" panose="020B0604020202020204" pitchFamily="34" charset="0"/>
                        <a:buNone/>
                        <a:tabLst/>
                      </a:pPr>
                      <a:r>
                        <a:rPr lang="en-US" sz="2600" dirty="0">
                          <a:solidFill>
                            <a:schemeClr val="tx1"/>
                          </a:solidFill>
                          <a:latin typeface="+mn-lt"/>
                        </a:rPr>
                        <a:t>AWS 1Q22</a:t>
                      </a:r>
                    </a:p>
                    <a:p>
                      <a:pPr marL="0" indent="0" algn="ctr">
                        <a:spcBef>
                          <a:spcPts val="600"/>
                        </a:spcBef>
                        <a:buFont typeface="Arial" panose="020B0604020202020204" pitchFamily="34" charset="0"/>
                        <a:buNone/>
                        <a:tabLst/>
                      </a:pPr>
                      <a:r>
                        <a:rPr lang="en-US" sz="2600" dirty="0">
                          <a:solidFill>
                            <a:schemeClr val="tx1"/>
                          </a:solidFill>
                          <a:latin typeface="+mn-lt"/>
                        </a:rPr>
                        <a:t>Azure 2Q22</a:t>
                      </a: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spcBef>
                          <a:spcPts val="1200"/>
                        </a:spcBef>
                        <a:buFont typeface="Arial" panose="020B0604020202020204" pitchFamily="34" charset="0"/>
                        <a:buNone/>
                        <a:tabLst/>
                      </a:pPr>
                      <a:r>
                        <a:rPr lang="en-US" sz="2600" b="1" dirty="0">
                          <a:solidFill>
                            <a:schemeClr val="tx1"/>
                          </a:solidFill>
                          <a:latin typeface="+mn-lt"/>
                        </a:rPr>
                        <a:t>BYOL</a:t>
                      </a:r>
                    </a:p>
                    <a:p>
                      <a:pPr marL="0" indent="0">
                        <a:spcBef>
                          <a:spcPts val="600"/>
                        </a:spcBef>
                        <a:buFont typeface="Arial" panose="020B0604020202020204" pitchFamily="34" charset="0"/>
                        <a:buNone/>
                        <a:tabLst/>
                      </a:pPr>
                      <a:r>
                        <a:rPr lang="en-US" sz="2600" dirty="0">
                          <a:solidFill>
                            <a:srgbClr val="2F6AF6"/>
                          </a:solidFill>
                          <a:latin typeface="+mn-lt"/>
                        </a:rPr>
                        <a:t>Client</a:t>
                      </a:r>
                      <a:r>
                        <a:rPr lang="en-US" sz="2600" dirty="0">
                          <a:solidFill>
                            <a:schemeClr val="tx1"/>
                          </a:solidFill>
                          <a:latin typeface="+mn-lt"/>
                        </a:rPr>
                        <a:t> purchases software from IBM and infrastructure from Hyperscalers</a:t>
                      </a: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2600" kern="1200" dirty="0">
                          <a:solidFill>
                            <a:schemeClr val="accent1"/>
                          </a:solidFill>
                          <a:latin typeface="+mn-lt"/>
                          <a:ea typeface="+mn-ea"/>
                          <a:cs typeface="+mn-cs"/>
                        </a:rPr>
                        <a:t>Client</a:t>
                      </a:r>
                      <a:r>
                        <a:rPr lang="en-US" sz="2600" kern="1200" dirty="0">
                          <a:solidFill>
                            <a:schemeClr val="tx1"/>
                          </a:solidFill>
                          <a:latin typeface="+mn-lt"/>
                          <a:ea typeface="+mn-ea"/>
                          <a:cs typeface="+mn-cs"/>
                        </a:rPr>
                        <a:t> runs IBM-provided automation scripts to deploy MAS on Hyperscalers’ cloud</a:t>
                      </a:r>
                    </a:p>
                    <a:p>
                      <a:pPr marL="0" marR="0" lvl="0" indent="0" algn="l" defTabSz="109728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2600" kern="1200" dirty="0">
                          <a:solidFill>
                            <a:schemeClr val="accent1"/>
                          </a:solidFill>
                          <a:latin typeface="+mn-lt"/>
                          <a:ea typeface="+mn-ea"/>
                          <a:cs typeface="+mn-cs"/>
                        </a:rPr>
                        <a:t>Client</a:t>
                      </a:r>
                      <a:r>
                        <a:rPr lang="en-US" sz="2600" kern="1200" dirty="0">
                          <a:solidFill>
                            <a:schemeClr val="tx1"/>
                          </a:solidFill>
                          <a:latin typeface="+mn-lt"/>
                          <a:ea typeface="+mn-ea"/>
                          <a:cs typeface="+mn-cs"/>
                        </a:rPr>
                        <a:t> manages and operates both software and infrastructure</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352425" indent="-234950">
                        <a:spcBef>
                          <a:spcPts val="600"/>
                        </a:spcBef>
                        <a:buFont typeface="Arial" panose="020B0604020202020204" pitchFamily="34" charset="0"/>
                        <a:buChar char="•"/>
                        <a:tabLst/>
                      </a:pPr>
                      <a:r>
                        <a:rPr lang="en-US" sz="2600" dirty="0">
                          <a:solidFill>
                            <a:schemeClr val="tx1"/>
                          </a:solidFill>
                          <a:latin typeface="+mn-lt"/>
                        </a:rPr>
                        <a:t>Simplifies procurement and deployment</a:t>
                      </a:r>
                    </a:p>
                    <a:p>
                      <a:pPr marL="352425" indent="-234950">
                        <a:spcBef>
                          <a:spcPts val="600"/>
                        </a:spcBef>
                        <a:buFont typeface="Arial" panose="020B0604020202020204" pitchFamily="34" charset="0"/>
                        <a:buChar char="•"/>
                        <a:tabLst/>
                      </a:pPr>
                      <a:r>
                        <a:rPr lang="en-US" sz="2600" dirty="0">
                          <a:solidFill>
                            <a:schemeClr val="tx1"/>
                          </a:solidFill>
                          <a:latin typeface="+mn-lt"/>
                        </a:rPr>
                        <a:t>Allows client to select their Hyperscalers</a:t>
                      </a:r>
                    </a:p>
                    <a:p>
                      <a:pPr marL="352425" indent="-234950">
                        <a:spcBef>
                          <a:spcPts val="600"/>
                        </a:spcBef>
                        <a:buFont typeface="Arial" panose="020B0604020202020204" pitchFamily="34" charset="0"/>
                        <a:buChar char="•"/>
                        <a:tabLst/>
                      </a:pPr>
                      <a:r>
                        <a:rPr lang="en-US" sz="2600" dirty="0">
                          <a:solidFill>
                            <a:schemeClr val="tx1"/>
                          </a:solidFill>
                          <a:latin typeface="+mn-lt"/>
                        </a:rPr>
                        <a:t>Flexibility for clients to manage and operate their environment</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962181"/>
                  </a:ext>
                </a:extLst>
              </a:tr>
              <a:tr h="1737360">
                <a:tc vMerge="1">
                  <a:txBody>
                    <a:bodyPr/>
                    <a:lstStyle/>
                    <a:p>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2600" b="1" dirty="0">
                          <a:solidFill>
                            <a:srgbClr val="2F6AF6"/>
                          </a:solidFill>
                          <a:latin typeface="+mn-lt"/>
                        </a:rPr>
                        <a:t>Now</a:t>
                      </a:r>
                      <a:endParaRPr lang="en-US" sz="2600" dirty="0">
                        <a:solidFill>
                          <a:schemeClr val="tx1"/>
                        </a:solidFill>
                        <a:latin typeface="+mn-lt"/>
                      </a:endParaRPr>
                    </a:p>
                    <a:p>
                      <a:pPr marL="0" indent="0" algn="ctr">
                        <a:spcBef>
                          <a:spcPts val="600"/>
                        </a:spcBef>
                        <a:buFont typeface="Arial" panose="020B0604020202020204" pitchFamily="34" charset="0"/>
                        <a:buNone/>
                        <a:tabLst/>
                      </a:pPr>
                      <a:r>
                        <a:rPr lang="en-US" sz="2600" dirty="0">
                          <a:solidFill>
                            <a:schemeClr val="tx1"/>
                          </a:solidFill>
                          <a:latin typeface="+mn-lt"/>
                        </a:rPr>
                        <a:t>AWS 3Q22</a:t>
                      </a:r>
                    </a:p>
                    <a:p>
                      <a:pPr marL="0" indent="0" algn="ctr">
                        <a:spcBef>
                          <a:spcPts val="600"/>
                        </a:spcBef>
                        <a:buFont typeface="Arial" panose="020B0604020202020204" pitchFamily="34" charset="0"/>
                        <a:buNone/>
                        <a:tabLst/>
                      </a:pPr>
                      <a:r>
                        <a:rPr lang="en-US" sz="2600" dirty="0">
                          <a:solidFill>
                            <a:schemeClr val="tx1"/>
                          </a:solidFill>
                          <a:latin typeface="+mn-lt"/>
                        </a:rPr>
                        <a:t>Azure 4Q22</a:t>
                      </a: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spcBef>
                          <a:spcPts val="1200"/>
                        </a:spcBef>
                        <a:buFont typeface="Arial" panose="020B0604020202020204" pitchFamily="34" charset="0"/>
                        <a:buNone/>
                        <a:tabLst/>
                      </a:pPr>
                      <a:r>
                        <a:rPr lang="en-US" sz="2600" b="1" dirty="0">
                          <a:solidFill>
                            <a:schemeClr val="tx1"/>
                          </a:solidFill>
                          <a:latin typeface="+mn-lt"/>
                        </a:rPr>
                        <a:t>Paid (Marketplace listing)</a:t>
                      </a:r>
                    </a:p>
                    <a:p>
                      <a:pPr marL="0" indent="0" algn="l">
                        <a:spcBef>
                          <a:spcPts val="600"/>
                        </a:spcBef>
                        <a:buFont typeface="Arial" panose="020B0604020202020204" pitchFamily="34" charset="0"/>
                        <a:buNone/>
                        <a:tabLst/>
                      </a:pPr>
                      <a:r>
                        <a:rPr lang="en-US" sz="2600" dirty="0">
                          <a:solidFill>
                            <a:srgbClr val="2F6AF6"/>
                          </a:solidFill>
                          <a:latin typeface="+mn-lt"/>
                        </a:rPr>
                        <a:t>Client</a:t>
                      </a:r>
                      <a:r>
                        <a:rPr lang="en-US" sz="2600" dirty="0">
                          <a:solidFill>
                            <a:schemeClr val="tx1"/>
                          </a:solidFill>
                          <a:latin typeface="+mn-lt"/>
                        </a:rPr>
                        <a:t> purchases software and infrastructure from Hyperscalers</a:t>
                      </a: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indent="0">
                        <a:buFont typeface="Arial" panose="020B0604020202020204" pitchFamily="34" charset="0"/>
                        <a:buNone/>
                      </a:pPr>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indent="0">
                        <a:buFont typeface="Arial" panose="020B0604020202020204" pitchFamily="34" charset="0"/>
                        <a:buNone/>
                      </a:pPr>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5103951"/>
                  </a:ext>
                </a:extLst>
              </a:tr>
              <a:tr h="2275840">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algn="l"/>
                      <a:r>
                        <a:rPr lang="en-US" sz="3800" b="1" dirty="0">
                          <a:solidFill>
                            <a:schemeClr val="accent1"/>
                          </a:solidFill>
                          <a:latin typeface="+mn-lt"/>
                        </a:rPr>
                        <a:t>SaaS</a:t>
                      </a:r>
                    </a:p>
                    <a:p>
                      <a:pPr algn="l"/>
                      <a:r>
                        <a:rPr lang="en-US" sz="2600" dirty="0">
                          <a:solidFill>
                            <a:schemeClr val="tx1"/>
                          </a:solidFill>
                          <a:latin typeface="+mn-lt"/>
                        </a:rPr>
                        <a:t>IBM Managed</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2600" b="1" dirty="0">
                          <a:solidFill>
                            <a:srgbClr val="2F6AF6"/>
                          </a:solidFill>
                          <a:latin typeface="+mn-lt"/>
                        </a:rPr>
                        <a:t>Now</a:t>
                      </a:r>
                    </a:p>
                    <a:p>
                      <a:pPr marL="0" indent="0" algn="ctr">
                        <a:buFont typeface="Arial" panose="020B0604020202020204" pitchFamily="34" charset="0"/>
                        <a:buNone/>
                        <a:tabLst/>
                      </a:pPr>
                      <a:endParaRPr lang="en-US" sz="2600" dirty="0">
                        <a:solidFill>
                          <a:schemeClr val="tx1"/>
                        </a:solidFill>
                        <a:latin typeface="+mn-lt"/>
                      </a:endParaRPr>
                    </a:p>
                    <a:p>
                      <a:pPr marL="0" indent="0" algn="ctr">
                        <a:buFont typeface="Arial" panose="020B0604020202020204" pitchFamily="34" charset="0"/>
                        <a:buNone/>
                        <a:tabLst/>
                      </a:pPr>
                      <a:r>
                        <a:rPr lang="en-US" sz="2600" dirty="0">
                          <a:solidFill>
                            <a:schemeClr val="tx1"/>
                          </a:solidFill>
                          <a:latin typeface="+mn-lt"/>
                        </a:rPr>
                        <a:t>AWS 3Q22</a:t>
                      </a: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buFont typeface="Arial" panose="020B0604020202020204" pitchFamily="34" charset="0"/>
                        <a:buNone/>
                        <a:tabLst/>
                      </a:pPr>
                      <a:r>
                        <a:rPr lang="en-US" sz="2600" dirty="0">
                          <a:solidFill>
                            <a:srgbClr val="2F6AF6"/>
                          </a:solidFill>
                          <a:latin typeface="+mn-lt"/>
                        </a:rPr>
                        <a:t>Client</a:t>
                      </a:r>
                      <a:r>
                        <a:rPr lang="en-US" sz="2600" dirty="0">
                          <a:solidFill>
                            <a:schemeClr val="tx1"/>
                          </a:solidFill>
                          <a:latin typeface="+mn-lt"/>
                        </a:rPr>
                        <a:t> purchase single part (includes software, infrastructure, and operations) from </a:t>
                      </a:r>
                      <a:r>
                        <a:rPr lang="en-US" sz="2600" u="sng" dirty="0">
                          <a:solidFill>
                            <a:schemeClr val="tx1"/>
                          </a:solidFill>
                          <a:latin typeface="+mn-lt"/>
                        </a:rPr>
                        <a:t>either</a:t>
                      </a:r>
                      <a:r>
                        <a:rPr lang="en-US" sz="2600" dirty="0">
                          <a:solidFill>
                            <a:schemeClr val="tx1"/>
                          </a:solidFill>
                          <a:latin typeface="+mn-lt"/>
                        </a:rPr>
                        <a:t> std IBM sales/channels or AWS Marketplace</a:t>
                      </a:r>
                    </a:p>
                    <a:p>
                      <a:pPr marL="0" indent="0">
                        <a:buFont typeface="Arial" panose="020B0604020202020204" pitchFamily="34" charset="0"/>
                        <a:buNone/>
                        <a:tabLst/>
                      </a:pPr>
                      <a:endParaRPr lang="en-US" sz="2600" dirty="0">
                        <a:solidFill>
                          <a:schemeClr val="tx1"/>
                        </a:solidFill>
                        <a:latin typeface="+mn-lt"/>
                      </a:endParaRP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600" kern="1200" dirty="0">
                          <a:solidFill>
                            <a:schemeClr val="accent1"/>
                          </a:solidFill>
                          <a:latin typeface="+mn-lt"/>
                          <a:ea typeface="+mn-ea"/>
                          <a:cs typeface="+mn-cs"/>
                        </a:rPr>
                        <a:t>IBM</a:t>
                      </a:r>
                      <a:r>
                        <a:rPr lang="en-US" sz="2600" kern="1200" dirty="0">
                          <a:solidFill>
                            <a:schemeClr val="tx1"/>
                          </a:solidFill>
                          <a:latin typeface="+mn-lt"/>
                          <a:ea typeface="+mn-ea"/>
                          <a:cs typeface="+mn-cs"/>
                        </a:rPr>
                        <a:t> provisions, manages, and operates Client’s MAS environment on AWS Cloud using IBM’s AWS cloud account</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352425" indent="-234950" algn="l" defTabSz="1160194" rtl="0" eaLnBrk="1" latinLnBrk="0" hangingPunct="1">
                        <a:spcBef>
                          <a:spcPts val="600"/>
                        </a:spcBef>
                        <a:buFont typeface="Arial" panose="020B0604020202020204" pitchFamily="34" charset="0"/>
                        <a:buChar char="•"/>
                        <a:tabLst/>
                      </a:pPr>
                      <a:r>
                        <a:rPr lang="en-US" sz="2600" kern="1200" dirty="0">
                          <a:solidFill>
                            <a:schemeClr val="tx1"/>
                          </a:solidFill>
                          <a:latin typeface="+mn-lt"/>
                          <a:ea typeface="+mn-ea"/>
                          <a:cs typeface="+mn-cs"/>
                        </a:rPr>
                        <a:t>Reduced time-to-value</a:t>
                      </a:r>
                    </a:p>
                    <a:p>
                      <a:pPr marL="352425" indent="-234950" algn="l" defTabSz="1160194" rtl="0" eaLnBrk="1" latinLnBrk="0" hangingPunct="1">
                        <a:spcBef>
                          <a:spcPts val="600"/>
                        </a:spcBef>
                        <a:buFont typeface="Arial" panose="020B0604020202020204" pitchFamily="34" charset="0"/>
                        <a:buChar char="•"/>
                        <a:tabLst/>
                      </a:pPr>
                      <a:r>
                        <a:rPr lang="en-US" sz="2600" kern="1200" dirty="0">
                          <a:solidFill>
                            <a:schemeClr val="tx1"/>
                          </a:solidFill>
                          <a:latin typeface="+mn-lt"/>
                          <a:ea typeface="+mn-ea"/>
                          <a:cs typeface="+mn-cs"/>
                        </a:rPr>
                        <a:t>Reduced operational costs</a:t>
                      </a:r>
                    </a:p>
                    <a:p>
                      <a:pPr marL="352425" indent="-234950" algn="l" defTabSz="1160194" rtl="0" eaLnBrk="1" latinLnBrk="0" hangingPunct="1">
                        <a:spcBef>
                          <a:spcPts val="600"/>
                        </a:spcBef>
                        <a:buFont typeface="Arial" panose="020B0604020202020204" pitchFamily="34" charset="0"/>
                        <a:buChar char="•"/>
                        <a:tabLst/>
                      </a:pPr>
                      <a:r>
                        <a:rPr lang="en-US" sz="2600" kern="1200" dirty="0">
                          <a:solidFill>
                            <a:schemeClr val="tx1"/>
                          </a:solidFill>
                          <a:latin typeface="+mn-lt"/>
                          <a:ea typeface="+mn-ea"/>
                          <a:cs typeface="+mn-cs"/>
                        </a:rPr>
                        <a:t>Allows clients to focus on business priorities</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0019427"/>
                  </a:ext>
                </a:extLst>
              </a:tr>
              <a:tr h="3413760">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algn="l"/>
                      <a:r>
                        <a:rPr lang="en-US" sz="3800" b="1" dirty="0">
                          <a:solidFill>
                            <a:srgbClr val="FF9300"/>
                          </a:solidFill>
                          <a:latin typeface="+mn-lt"/>
                        </a:rPr>
                        <a:t>Dedicated </a:t>
                      </a:r>
                      <a:r>
                        <a:rPr lang="en-US" sz="3000" b="1" dirty="0">
                          <a:solidFill>
                            <a:srgbClr val="FF9300"/>
                          </a:solidFill>
                          <a:latin typeface="+mn-lt"/>
                        </a:rPr>
                        <a:t>(formerly Managed Service)</a:t>
                      </a:r>
                      <a:endParaRPr lang="en-US" sz="3800" b="1" dirty="0">
                        <a:solidFill>
                          <a:srgbClr val="FF9300"/>
                        </a:solidFill>
                        <a:latin typeface="+mn-lt"/>
                      </a:endParaRPr>
                    </a:p>
                    <a:p>
                      <a:pPr algn="l"/>
                      <a:r>
                        <a:rPr lang="en-US" sz="2600" dirty="0">
                          <a:solidFill>
                            <a:schemeClr val="tx1"/>
                          </a:solidFill>
                          <a:latin typeface="+mn-lt"/>
                        </a:rPr>
                        <a:t>IBM Managed</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2600" b="1" dirty="0">
                          <a:solidFill>
                            <a:srgbClr val="2F6AF6"/>
                          </a:solidFill>
                          <a:latin typeface="+mn-lt"/>
                        </a:rPr>
                        <a:t>Now</a:t>
                      </a:r>
                    </a:p>
                    <a:p>
                      <a:pPr marL="0" indent="0" algn="ctr">
                        <a:buFont typeface="Arial" panose="020B0604020202020204" pitchFamily="34" charset="0"/>
                        <a:buNone/>
                        <a:tabLst/>
                      </a:pPr>
                      <a:endParaRPr lang="en-US" sz="2600" dirty="0">
                        <a:solidFill>
                          <a:schemeClr val="tx1"/>
                        </a:solidFill>
                        <a:latin typeface="+mn-lt"/>
                      </a:endParaRPr>
                    </a:p>
                    <a:p>
                      <a:pPr marL="0" indent="0" algn="ctr">
                        <a:buFont typeface="Arial" panose="020B0604020202020204" pitchFamily="34" charset="0"/>
                        <a:buNone/>
                        <a:tabLst/>
                      </a:pPr>
                      <a:r>
                        <a:rPr lang="en-US" sz="2600" dirty="0">
                          <a:solidFill>
                            <a:schemeClr val="tx1"/>
                          </a:solidFill>
                          <a:latin typeface="+mn-lt"/>
                        </a:rPr>
                        <a:t>IBM 2020</a:t>
                      </a:r>
                    </a:p>
                    <a:p>
                      <a:pPr marL="0" indent="0" algn="ctr">
                        <a:spcBef>
                          <a:spcPts val="600"/>
                        </a:spcBef>
                        <a:buFont typeface="Arial" panose="020B0604020202020204" pitchFamily="34" charset="0"/>
                        <a:buNone/>
                        <a:tabLst/>
                      </a:pPr>
                      <a:r>
                        <a:rPr lang="en-US" sz="2600" dirty="0">
                          <a:solidFill>
                            <a:schemeClr val="tx1"/>
                          </a:solidFill>
                          <a:latin typeface="+mn-lt"/>
                        </a:rPr>
                        <a:t>AWS 2023</a:t>
                      </a: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buFont typeface="Arial" panose="020B0604020202020204" pitchFamily="34" charset="0"/>
                        <a:buNone/>
                        <a:tabLst/>
                      </a:pPr>
                      <a:r>
                        <a:rPr lang="en-US" sz="2600" dirty="0">
                          <a:solidFill>
                            <a:srgbClr val="2F6AF6"/>
                          </a:solidFill>
                          <a:latin typeface="+mn-lt"/>
                        </a:rPr>
                        <a:t>Client</a:t>
                      </a:r>
                      <a:r>
                        <a:rPr lang="en-US" sz="2600" dirty="0">
                          <a:solidFill>
                            <a:schemeClr val="tx1"/>
                          </a:solidFill>
                          <a:latin typeface="+mn-lt"/>
                        </a:rPr>
                        <a:t> purchases software and managed service (including infrastructure) from IBM</a:t>
                      </a:r>
                    </a:p>
                  </a:txBody>
                  <a:tcPr marL="243840" marR="243840" marT="121920" marB="121920"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600" kern="1200" dirty="0">
                          <a:solidFill>
                            <a:schemeClr val="accent1"/>
                          </a:solidFill>
                          <a:latin typeface="+mn-lt"/>
                          <a:ea typeface="+mn-ea"/>
                          <a:cs typeface="+mn-cs"/>
                        </a:rPr>
                        <a:t>IBM</a:t>
                      </a:r>
                      <a:r>
                        <a:rPr lang="en-US" sz="2600" kern="1200" dirty="0">
                          <a:solidFill>
                            <a:schemeClr val="tx1"/>
                          </a:solidFill>
                          <a:latin typeface="+mn-lt"/>
                          <a:ea typeface="+mn-ea"/>
                          <a:cs typeface="+mn-cs"/>
                        </a:rPr>
                        <a:t> provisions, manages, and operates Client’s MAS environment on IBM Cloud or AWS in an IBM owned account</a:t>
                      </a:r>
                    </a:p>
                    <a:p>
                      <a:pPr marL="0" marR="0" lvl="0" indent="0" algn="l" defTabSz="1097280" rtl="0" eaLnBrk="1" fontAlgn="auto" latinLnBrk="0" hangingPunct="1">
                        <a:lnSpc>
                          <a:spcPct val="100000"/>
                        </a:lnSpc>
                        <a:spcBef>
                          <a:spcPts val="0"/>
                        </a:spcBef>
                        <a:spcAft>
                          <a:spcPts val="0"/>
                        </a:spcAft>
                        <a:buClrTx/>
                        <a:buSzTx/>
                        <a:buFontTx/>
                        <a:buNone/>
                        <a:tabLst/>
                        <a:defRPr/>
                      </a:pPr>
                      <a:r>
                        <a:rPr lang="en-US" sz="2600" kern="1200" dirty="0">
                          <a:solidFill>
                            <a:schemeClr val="tx1"/>
                          </a:solidFill>
                          <a:latin typeface="+mn-lt"/>
                          <a:ea typeface="+mn-ea"/>
                          <a:cs typeface="+mn-cs"/>
                        </a:rPr>
                        <a:t>Currently has two flavors</a:t>
                      </a:r>
                    </a:p>
                    <a:p>
                      <a:pPr marL="285750" marR="0" lvl="0" indent="-285750" algn="l" defTabSz="1097280" rtl="0" eaLnBrk="1" fontAlgn="auto" latinLnBrk="0" hangingPunct="1">
                        <a:lnSpc>
                          <a:spcPct val="100000"/>
                        </a:lnSpc>
                        <a:spcBef>
                          <a:spcPts val="0"/>
                        </a:spcBef>
                        <a:spcAft>
                          <a:spcPts val="0"/>
                        </a:spcAft>
                        <a:buClrTx/>
                        <a:buSzTx/>
                        <a:buFontTx/>
                        <a:buChar char="-"/>
                        <a:tabLst/>
                        <a:defRPr/>
                      </a:pPr>
                      <a:r>
                        <a:rPr lang="en-US" sz="2600" kern="1200" dirty="0">
                          <a:solidFill>
                            <a:schemeClr val="tx1"/>
                          </a:solidFill>
                          <a:latin typeface="+mn-lt"/>
                          <a:ea typeface="+mn-ea"/>
                          <a:cs typeface="+mn-cs"/>
                        </a:rPr>
                        <a:t>Shared cluster (legacy – IBM Cloud only)</a:t>
                      </a:r>
                    </a:p>
                    <a:p>
                      <a:pPr marL="285750" marR="0" lvl="0" indent="-285750" algn="l" defTabSz="1097280" rtl="0" eaLnBrk="1" fontAlgn="auto" latinLnBrk="0" hangingPunct="1">
                        <a:lnSpc>
                          <a:spcPct val="100000"/>
                        </a:lnSpc>
                        <a:spcBef>
                          <a:spcPts val="0"/>
                        </a:spcBef>
                        <a:spcAft>
                          <a:spcPts val="0"/>
                        </a:spcAft>
                        <a:buClrTx/>
                        <a:buSzTx/>
                        <a:buFontTx/>
                        <a:buChar char="-"/>
                        <a:tabLst/>
                        <a:defRPr/>
                      </a:pPr>
                      <a:r>
                        <a:rPr lang="en-US" sz="2600" kern="1200" dirty="0">
                          <a:solidFill>
                            <a:schemeClr val="tx1"/>
                          </a:solidFill>
                          <a:latin typeface="+mn-lt"/>
                          <a:ea typeface="+mn-ea"/>
                          <a:cs typeface="+mn-cs"/>
                        </a:rPr>
                        <a:t>Dedicated cluster (new)</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352425" indent="-234950" algn="l" defTabSz="1160194" rtl="0" eaLnBrk="1" latinLnBrk="0" hangingPunct="1">
                        <a:spcBef>
                          <a:spcPts val="600"/>
                        </a:spcBef>
                        <a:buFont typeface="Arial" panose="020B0604020202020204" pitchFamily="34" charset="0"/>
                        <a:buChar char="•"/>
                        <a:tabLst/>
                      </a:pPr>
                      <a:r>
                        <a:rPr lang="en-US" sz="2600" kern="1200" dirty="0">
                          <a:solidFill>
                            <a:schemeClr val="tx1"/>
                          </a:solidFill>
                          <a:latin typeface="+mn-lt"/>
                          <a:ea typeface="+mn-ea"/>
                          <a:cs typeface="+mn-cs"/>
                        </a:rPr>
                        <a:t>Simplifies deployment and operations</a:t>
                      </a:r>
                    </a:p>
                    <a:p>
                      <a:pPr marL="352425" indent="-234950" algn="l" defTabSz="1160194" rtl="0" eaLnBrk="1" latinLnBrk="0" hangingPunct="1">
                        <a:spcBef>
                          <a:spcPts val="600"/>
                        </a:spcBef>
                        <a:buFont typeface="Arial" panose="020B0604020202020204" pitchFamily="34" charset="0"/>
                        <a:buChar char="•"/>
                        <a:tabLst/>
                      </a:pPr>
                      <a:r>
                        <a:rPr lang="en-US" sz="2600" kern="1200" dirty="0">
                          <a:solidFill>
                            <a:schemeClr val="tx1"/>
                          </a:solidFill>
                          <a:latin typeface="+mn-lt"/>
                          <a:ea typeface="+mn-ea"/>
                          <a:cs typeface="+mn-cs"/>
                        </a:rPr>
                        <a:t>Provides more flexibility, than SaaS, to customize environment</a:t>
                      </a:r>
                    </a:p>
                    <a:p>
                      <a:pPr marL="352425" indent="-234950" algn="l" defTabSz="1160194" rtl="0" eaLnBrk="1" latinLnBrk="0" hangingPunct="1">
                        <a:spcBef>
                          <a:spcPts val="600"/>
                        </a:spcBef>
                        <a:buFont typeface="Arial" panose="020B0604020202020204" pitchFamily="34" charset="0"/>
                        <a:buChar char="•"/>
                        <a:tabLst/>
                      </a:pPr>
                      <a:r>
                        <a:rPr lang="en-US" sz="2600" kern="1200" dirty="0">
                          <a:solidFill>
                            <a:schemeClr val="tx1"/>
                          </a:solidFill>
                          <a:latin typeface="+mn-lt"/>
                          <a:ea typeface="+mn-ea"/>
                          <a:cs typeface="+mn-cs"/>
                        </a:rPr>
                        <a:t>Provides more operational flexibility than SaaS</a:t>
                      </a:r>
                    </a:p>
                  </a:txBody>
                  <a:tcPr marL="243840" marR="243840" marT="121920" marB="121920">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9742941"/>
                  </a:ext>
                </a:extLst>
              </a:tr>
            </a:tbl>
          </a:graphicData>
        </a:graphic>
      </p:graphicFrame>
      <p:sp>
        <p:nvSpPr>
          <p:cNvPr id="5" name="Rectangle 4">
            <a:extLst>
              <a:ext uri="{FF2B5EF4-FFF2-40B4-BE49-F238E27FC236}">
                <a16:creationId xmlns:a16="http://schemas.microsoft.com/office/drawing/2014/main" id="{E29C0792-6DA7-41B3-8019-42EEE9004D13}"/>
              </a:ext>
            </a:extLst>
          </p:cNvPr>
          <p:cNvSpPr/>
          <p:nvPr/>
        </p:nvSpPr>
        <p:spPr bwMode="auto">
          <a:xfrm>
            <a:off x="611362" y="7480828"/>
            <a:ext cx="23215678" cy="2258092"/>
          </a:xfrm>
          <a:prstGeom prst="rect">
            <a:avLst/>
          </a:prstGeom>
          <a:noFill/>
          <a:ln w="762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80" tIns="182880" rIns="182880" bIns="182880" numCol="1" rtlCol="0" anchor="t" anchorCtr="0" compatLnSpc="1">
            <a:prstTxWarp prst="textNoShape">
              <a:avLst/>
            </a:prstTxWarp>
          </a:bodyPr>
          <a:lstStyle/>
          <a:p>
            <a:pPr defTabSz="1828800" fontAlgn="base">
              <a:spcBef>
                <a:spcPct val="0"/>
              </a:spcBef>
              <a:spcAft>
                <a:spcPct val="0"/>
              </a:spcAft>
            </a:pPr>
            <a:endParaRPr lang="en-CA" sz="2800" dirty="0">
              <a:solidFill>
                <a:schemeClr val="bg1"/>
              </a:solidFill>
            </a:endParaRPr>
          </a:p>
        </p:txBody>
      </p:sp>
    </p:spTree>
    <p:extLst>
      <p:ext uri="{BB962C8B-B14F-4D97-AF65-F5344CB8AC3E}">
        <p14:creationId xmlns:p14="http://schemas.microsoft.com/office/powerpoint/2010/main" val="226883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Different sizes of cardboard boxes at production">
            <a:extLst>
              <a:ext uri="{FF2B5EF4-FFF2-40B4-BE49-F238E27FC236}">
                <a16:creationId xmlns:a16="http://schemas.microsoft.com/office/drawing/2014/main" id="{EDD36C96-5117-A7D5-A81F-2F88655E6258}"/>
              </a:ext>
            </a:extLst>
          </p:cNvPr>
          <p:cNvPicPr>
            <a:picLocks noGrp="1" noChangeAspect="1"/>
          </p:cNvPicPr>
          <p:nvPr>
            <p:ph type="pic" sz="quarter" idx="12"/>
          </p:nvPr>
        </p:nvPicPr>
        <p:blipFill>
          <a:blip r:embed="rId2"/>
          <a:srcRect l="20711" r="20711"/>
          <a:stretch/>
        </p:blipFill>
        <p:spPr/>
      </p:pic>
      <p:sp>
        <p:nvSpPr>
          <p:cNvPr id="3" name="Title 2">
            <a:extLst>
              <a:ext uri="{FF2B5EF4-FFF2-40B4-BE49-F238E27FC236}">
                <a16:creationId xmlns:a16="http://schemas.microsoft.com/office/drawing/2014/main" id="{B565CEA4-2A6D-E598-A44D-EB89229B9CB1}"/>
              </a:ext>
            </a:extLst>
          </p:cNvPr>
          <p:cNvSpPr>
            <a:spLocks noGrp="1"/>
          </p:cNvSpPr>
          <p:nvPr>
            <p:ph type="title"/>
          </p:nvPr>
        </p:nvSpPr>
        <p:spPr/>
        <p:txBody>
          <a:bodyPr/>
          <a:lstStyle/>
          <a:p>
            <a:r>
              <a:rPr lang="en-US" dirty="0"/>
              <a:t>MAS SaaS Packages</a:t>
            </a:r>
          </a:p>
        </p:txBody>
      </p:sp>
    </p:spTree>
    <p:extLst>
      <p:ext uri="{BB962C8B-B14F-4D97-AF65-F5344CB8AC3E}">
        <p14:creationId xmlns:p14="http://schemas.microsoft.com/office/powerpoint/2010/main" val="35171028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F0080E96-0C48-BAB9-4046-942E83BE738D}"/>
              </a:ext>
            </a:extLst>
          </p:cNvPr>
          <p:cNvSpPr>
            <a:spLocks noGrp="1"/>
          </p:cNvSpPr>
          <p:nvPr>
            <p:ph type="title"/>
          </p:nvPr>
        </p:nvSpPr>
        <p:spPr>
          <a:xfrm>
            <a:off x="403604" y="1513254"/>
            <a:ext cx="22961786" cy="1526976"/>
          </a:xfrm>
        </p:spPr>
        <p:txBody>
          <a:bodyPr/>
          <a:lstStyle/>
          <a:p>
            <a:r>
              <a:rPr lang="en-US" sz="3600" dirty="0"/>
              <a:t>New Focus on MAS SaaS</a:t>
            </a:r>
          </a:p>
        </p:txBody>
      </p:sp>
      <p:sp>
        <p:nvSpPr>
          <p:cNvPr id="5" name="Slide Number Placeholder 4">
            <a:extLst>
              <a:ext uri="{FF2B5EF4-FFF2-40B4-BE49-F238E27FC236}">
                <a16:creationId xmlns:a16="http://schemas.microsoft.com/office/drawing/2014/main" id="{87D71A62-8287-9667-0B7E-979302F7A276}"/>
              </a:ext>
            </a:extLst>
          </p:cNvPr>
          <p:cNvSpPr>
            <a:spLocks noGrp="1"/>
          </p:cNvSpPr>
          <p:nvPr>
            <p:ph type="sldNum" sz="quarter" idx="4"/>
          </p:nvPr>
        </p:nvSpPr>
        <p:spPr>
          <a:xfrm>
            <a:off x="23564125" y="12938033"/>
            <a:ext cx="246862" cy="246221"/>
          </a:xfrm>
        </p:spPr>
        <p:txBody>
          <a:bodyPr/>
          <a:lstStyle/>
          <a:p>
            <a:pPr defTabSz="1828800"/>
            <a:fld id="{86CB4B4D-7CA3-9044-876B-883B54F8677D}" type="slidenum">
              <a:rPr lang="en-US">
                <a:solidFill>
                  <a:prstClr val="black"/>
                </a:solidFill>
              </a:rPr>
              <a:pPr defTabSz="1828800"/>
              <a:t>8</a:t>
            </a:fld>
            <a:endParaRPr lang="en-US" dirty="0">
              <a:solidFill>
                <a:prstClr val="black"/>
              </a:solidFill>
            </a:endParaRPr>
          </a:p>
        </p:txBody>
      </p:sp>
      <p:sp>
        <p:nvSpPr>
          <p:cNvPr id="3" name="Rectangle 2">
            <a:extLst>
              <a:ext uri="{FF2B5EF4-FFF2-40B4-BE49-F238E27FC236}">
                <a16:creationId xmlns:a16="http://schemas.microsoft.com/office/drawing/2014/main" id="{B1F1863B-EF31-900B-9CCA-4FFEE56D4913}"/>
              </a:ext>
            </a:extLst>
          </p:cNvPr>
          <p:cNvSpPr/>
          <p:nvPr/>
        </p:nvSpPr>
        <p:spPr bwMode="auto">
          <a:xfrm>
            <a:off x="546328" y="4456974"/>
            <a:ext cx="3158426" cy="899884"/>
          </a:xfrm>
          <a:prstGeom prst="rect">
            <a:avLst/>
          </a:prstGeom>
          <a:solidFill>
            <a:srgbClr val="00114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400" dirty="0">
                <a:solidFill>
                  <a:srgbClr val="E7E6E6"/>
                </a:solidFill>
                <a:latin typeface="IBM Plex Sans" panose="020B0503050203000203" pitchFamily="34" charset="0"/>
              </a:rPr>
              <a:t>ESSENTIALS</a:t>
            </a:r>
          </a:p>
        </p:txBody>
      </p:sp>
      <p:sp>
        <p:nvSpPr>
          <p:cNvPr id="25" name="TextBox 24">
            <a:extLst>
              <a:ext uri="{FF2B5EF4-FFF2-40B4-BE49-F238E27FC236}">
                <a16:creationId xmlns:a16="http://schemas.microsoft.com/office/drawing/2014/main" id="{AEB29BFA-BAB0-9FA8-59D2-7B7448C489BA}"/>
              </a:ext>
            </a:extLst>
          </p:cNvPr>
          <p:cNvSpPr txBox="1"/>
          <p:nvPr>
            <p:custDataLst>
              <p:tags r:id="rId1"/>
            </p:custDataLst>
          </p:nvPr>
        </p:nvSpPr>
        <p:spPr>
          <a:xfrm>
            <a:off x="6422691" y="4349124"/>
            <a:ext cx="6186048" cy="1231106"/>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defTabSz="1828800">
              <a:spcBef>
                <a:spcPts val="600"/>
              </a:spcBef>
              <a:spcAft>
                <a:spcPts val="600"/>
              </a:spcAft>
              <a:buClr>
                <a:prstClr val="black"/>
              </a:buClr>
            </a:pPr>
            <a:r>
              <a:rPr lang="en-US" sz="2000" dirty="0">
                <a:solidFill>
                  <a:prstClr val="black"/>
                </a:solidFill>
                <a:latin typeface="IBM Plex Sans" panose="020B0503050203000203" pitchFamily="34" charset="0"/>
              </a:rPr>
              <a:t>Easy to acquire &amp; simple to adopt</a:t>
            </a:r>
          </a:p>
          <a:p>
            <a:pPr defTabSz="1828800">
              <a:spcBef>
                <a:spcPts val="600"/>
              </a:spcBef>
              <a:spcAft>
                <a:spcPts val="600"/>
              </a:spcAft>
              <a:buClr>
                <a:prstClr val="black"/>
              </a:buClr>
            </a:pPr>
            <a:r>
              <a:rPr lang="en-US" sz="2000" dirty="0">
                <a:solidFill>
                  <a:prstClr val="black"/>
                </a:solidFill>
                <a:latin typeface="IBM Plex Sans" panose="020B0503050203000203" pitchFamily="34" charset="0"/>
              </a:rPr>
              <a:t>Key EAM and Mobile features</a:t>
            </a:r>
          </a:p>
          <a:p>
            <a:pPr defTabSz="1828800">
              <a:spcBef>
                <a:spcPts val="600"/>
              </a:spcBef>
              <a:spcAft>
                <a:spcPts val="600"/>
              </a:spcAft>
              <a:buClr>
                <a:prstClr val="black"/>
              </a:buClr>
            </a:pPr>
            <a:r>
              <a:rPr lang="en-US" sz="2000" dirty="0">
                <a:solidFill>
                  <a:prstClr val="black"/>
                </a:solidFill>
                <a:latin typeface="IBM Plex Sans" panose="020B0503050203000203" pitchFamily="34" charset="0"/>
              </a:rPr>
              <a:t>Fixed configurations at an attractive price point</a:t>
            </a:r>
          </a:p>
        </p:txBody>
      </p:sp>
      <p:sp>
        <p:nvSpPr>
          <p:cNvPr id="29" name="TextBox 28">
            <a:extLst>
              <a:ext uri="{FF2B5EF4-FFF2-40B4-BE49-F238E27FC236}">
                <a16:creationId xmlns:a16="http://schemas.microsoft.com/office/drawing/2014/main" id="{81120CA0-DA60-89C3-00AF-561269D309A7}"/>
              </a:ext>
            </a:extLst>
          </p:cNvPr>
          <p:cNvSpPr txBox="1"/>
          <p:nvPr/>
        </p:nvSpPr>
        <p:spPr>
          <a:xfrm>
            <a:off x="15730761" y="3301625"/>
            <a:ext cx="4569780"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2437912">
              <a:spcBef>
                <a:spcPts val="2900"/>
              </a:spcBef>
              <a:buSzPct val="100000"/>
            </a:pPr>
            <a:r>
              <a:rPr lang="en-US" sz="2800" b="1" kern="0" dirty="0">
                <a:solidFill>
                  <a:srgbClr val="44546A"/>
                </a:solidFill>
                <a:latin typeface="Calibri" panose="020F0502020204030204"/>
                <a:sym typeface="IBM Plex Sans Light"/>
              </a:rPr>
              <a:t>Value</a:t>
            </a:r>
          </a:p>
        </p:txBody>
      </p:sp>
      <p:sp>
        <p:nvSpPr>
          <p:cNvPr id="42" name="TextBox 41">
            <a:extLst>
              <a:ext uri="{FF2B5EF4-FFF2-40B4-BE49-F238E27FC236}">
                <a16:creationId xmlns:a16="http://schemas.microsoft.com/office/drawing/2014/main" id="{5B17E6F4-4987-BC2D-281E-B1E95155942B}"/>
              </a:ext>
            </a:extLst>
          </p:cNvPr>
          <p:cNvSpPr txBox="1"/>
          <p:nvPr/>
        </p:nvSpPr>
        <p:spPr>
          <a:xfrm>
            <a:off x="569840" y="3656472"/>
            <a:ext cx="65"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defTabSz="2437912">
              <a:spcBef>
                <a:spcPts val="2900"/>
              </a:spcBef>
              <a:buSzPct val="100000"/>
            </a:pPr>
            <a:endParaRPr lang="en-US" sz="2400" kern="0" dirty="0">
              <a:solidFill>
                <a:srgbClr val="000000"/>
              </a:solidFill>
              <a:latin typeface="IBM Plex Sans" panose="020B0503050203000203" pitchFamily="34" charset="0"/>
              <a:sym typeface="IBM Plex Sans Light"/>
            </a:endParaRPr>
          </a:p>
        </p:txBody>
      </p:sp>
      <p:cxnSp>
        <p:nvCxnSpPr>
          <p:cNvPr id="46" name="Straight Connector 45">
            <a:extLst>
              <a:ext uri="{FF2B5EF4-FFF2-40B4-BE49-F238E27FC236}">
                <a16:creationId xmlns:a16="http://schemas.microsoft.com/office/drawing/2014/main" id="{61E3F3CE-0DC2-CA63-88FF-B8A887A2D59E}"/>
              </a:ext>
            </a:extLst>
          </p:cNvPr>
          <p:cNvCxnSpPr>
            <a:cxnSpLocks/>
          </p:cNvCxnSpPr>
          <p:nvPr>
            <p:custDataLst>
              <p:tags r:id="rId2"/>
            </p:custDataLst>
          </p:nvPr>
        </p:nvCxnSpPr>
        <p:spPr>
          <a:xfrm>
            <a:off x="586876" y="3980358"/>
            <a:ext cx="23025358" cy="0"/>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6A1340A-19ED-8631-DB10-4A5992443CFE}"/>
              </a:ext>
            </a:extLst>
          </p:cNvPr>
          <p:cNvCxnSpPr>
            <a:cxnSpLocks/>
          </p:cNvCxnSpPr>
          <p:nvPr>
            <p:custDataLst>
              <p:tags r:id="rId3"/>
            </p:custDataLst>
          </p:nvPr>
        </p:nvCxnSpPr>
        <p:spPr>
          <a:xfrm flipV="1">
            <a:off x="489372" y="12387913"/>
            <a:ext cx="23065110" cy="13074"/>
          </a:xfrm>
          <a:prstGeom prst="line">
            <a:avLst/>
          </a:prstGeom>
          <a:ln w="1270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A8B806D-05F8-CBA3-C698-334DC09B60BE}"/>
              </a:ext>
            </a:extLst>
          </p:cNvPr>
          <p:cNvSpPr/>
          <p:nvPr/>
        </p:nvSpPr>
        <p:spPr bwMode="auto">
          <a:xfrm>
            <a:off x="546328" y="9813261"/>
            <a:ext cx="3158426" cy="899882"/>
          </a:xfrm>
          <a:prstGeom prst="rect">
            <a:avLst/>
          </a:prstGeom>
          <a:solidFill>
            <a:srgbClr val="00114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400" dirty="0">
                <a:solidFill>
                  <a:srgbClr val="E7E6E6"/>
                </a:solidFill>
                <a:latin typeface="IBM Plex Sans" panose="020B0503050203000203" pitchFamily="34" charset="0"/>
              </a:rPr>
              <a:t>PREMIUM</a:t>
            </a:r>
          </a:p>
        </p:txBody>
      </p:sp>
      <p:sp>
        <p:nvSpPr>
          <p:cNvPr id="27" name="TextBox 26">
            <a:extLst>
              <a:ext uri="{FF2B5EF4-FFF2-40B4-BE49-F238E27FC236}">
                <a16:creationId xmlns:a16="http://schemas.microsoft.com/office/drawing/2014/main" id="{A226F96D-F9AF-955D-07A7-4FEFE8404B96}"/>
              </a:ext>
            </a:extLst>
          </p:cNvPr>
          <p:cNvSpPr txBox="1"/>
          <p:nvPr>
            <p:custDataLst>
              <p:tags r:id="rId4"/>
            </p:custDataLst>
          </p:nvPr>
        </p:nvSpPr>
        <p:spPr>
          <a:xfrm>
            <a:off x="6403441" y="9551406"/>
            <a:ext cx="5790256" cy="1231106"/>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defTabSz="1828800">
              <a:spcBef>
                <a:spcPts val="600"/>
              </a:spcBef>
              <a:spcAft>
                <a:spcPts val="600"/>
              </a:spcAft>
              <a:buClr>
                <a:prstClr val="black"/>
              </a:buClr>
            </a:pPr>
            <a:r>
              <a:rPr lang="en-US" sz="2000" dirty="0">
                <a:solidFill>
                  <a:prstClr val="black"/>
                </a:solidFill>
                <a:latin typeface="IBM Plex Sans" panose="020B0503050203000203" pitchFamily="34" charset="0"/>
              </a:rPr>
              <a:t>Standard + incremental features</a:t>
            </a:r>
          </a:p>
          <a:p>
            <a:pPr defTabSz="1828800">
              <a:spcBef>
                <a:spcPts val="600"/>
              </a:spcBef>
              <a:spcAft>
                <a:spcPts val="600"/>
              </a:spcAft>
              <a:buClr>
                <a:prstClr val="black"/>
              </a:buClr>
            </a:pPr>
            <a:r>
              <a:rPr lang="en-US" sz="2000" dirty="0">
                <a:solidFill>
                  <a:prstClr val="black"/>
                </a:solidFill>
                <a:latin typeface="IBM Plex Sans" panose="020B0503050203000203" pitchFamily="34" charset="0"/>
              </a:rPr>
              <a:t>Enterprise offering with strong differentiation</a:t>
            </a:r>
          </a:p>
          <a:p>
            <a:pPr defTabSz="1828800">
              <a:spcBef>
                <a:spcPts val="600"/>
              </a:spcBef>
              <a:spcAft>
                <a:spcPts val="600"/>
              </a:spcAft>
              <a:buClr>
                <a:prstClr val="black"/>
              </a:buClr>
            </a:pPr>
            <a:r>
              <a:rPr lang="en-US" sz="2000" dirty="0">
                <a:solidFill>
                  <a:prstClr val="black"/>
                </a:solidFill>
                <a:latin typeface="IBM Plex Sans" panose="020B0503050203000203" pitchFamily="34" charset="0"/>
              </a:rPr>
              <a:t>Highly configurable options</a:t>
            </a:r>
          </a:p>
        </p:txBody>
      </p:sp>
      <p:sp>
        <p:nvSpPr>
          <p:cNvPr id="33" name="TextBox 32">
            <a:extLst>
              <a:ext uri="{FF2B5EF4-FFF2-40B4-BE49-F238E27FC236}">
                <a16:creationId xmlns:a16="http://schemas.microsoft.com/office/drawing/2014/main" id="{D568E4C1-BCC6-69E8-2332-CDC56855DEAD}"/>
              </a:ext>
            </a:extLst>
          </p:cNvPr>
          <p:cNvSpPr txBox="1"/>
          <p:nvPr>
            <p:custDataLst>
              <p:tags r:id="rId5"/>
            </p:custDataLst>
          </p:nvPr>
        </p:nvSpPr>
        <p:spPr>
          <a:xfrm>
            <a:off x="15730761" y="9041762"/>
            <a:ext cx="7881472" cy="2108269"/>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68300" indent="-368300" defTabSz="2320388">
              <a:spcBef>
                <a:spcPts val="1200"/>
              </a:spcBef>
              <a:buFont typeface="Arial" panose="020B0604020202020204" pitchFamily="34" charset="0"/>
              <a:buChar char="•"/>
            </a:pPr>
            <a:r>
              <a:rPr lang="en-US" sz="2800" dirty="0">
                <a:cs typeface="+mn-cs"/>
              </a:rPr>
              <a:t>Further simplifies deployment and operations</a:t>
            </a:r>
          </a:p>
          <a:p>
            <a:pPr marL="368300" indent="-368300" defTabSz="2320388">
              <a:spcBef>
                <a:spcPts val="1200"/>
              </a:spcBef>
              <a:buFont typeface="Arial" panose="020B0604020202020204" pitchFamily="34" charset="0"/>
              <a:buChar char="•"/>
            </a:pPr>
            <a:r>
              <a:rPr lang="en-US" sz="2800" dirty="0">
                <a:cs typeface="+mn-cs"/>
              </a:rPr>
              <a:t>Provides more flexibility than Essentials and Standard to customize environment</a:t>
            </a:r>
          </a:p>
          <a:p>
            <a:pPr marL="368300" indent="-368300" defTabSz="2320388">
              <a:spcBef>
                <a:spcPts val="1200"/>
              </a:spcBef>
              <a:buFont typeface="Arial" panose="020B0604020202020204" pitchFamily="34" charset="0"/>
              <a:buChar char="•"/>
            </a:pPr>
            <a:r>
              <a:rPr lang="en-US" sz="2800" dirty="0">
                <a:cs typeface="+mn-cs"/>
              </a:rPr>
              <a:t>Provides more operational flexibility than SaaS</a:t>
            </a:r>
          </a:p>
        </p:txBody>
      </p:sp>
      <p:sp>
        <p:nvSpPr>
          <p:cNvPr id="26" name="TextBox 25">
            <a:extLst>
              <a:ext uri="{FF2B5EF4-FFF2-40B4-BE49-F238E27FC236}">
                <a16:creationId xmlns:a16="http://schemas.microsoft.com/office/drawing/2014/main" id="{F4F95313-E182-C01F-1E1E-EF78422820AB}"/>
              </a:ext>
            </a:extLst>
          </p:cNvPr>
          <p:cNvSpPr txBox="1"/>
          <p:nvPr>
            <p:custDataLst>
              <p:tags r:id="rId6"/>
            </p:custDataLst>
          </p:nvPr>
        </p:nvSpPr>
        <p:spPr>
          <a:xfrm>
            <a:off x="6457337" y="6756726"/>
            <a:ext cx="5790256" cy="1538883"/>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defTabSz="1828800">
              <a:spcBef>
                <a:spcPts val="600"/>
              </a:spcBef>
              <a:spcAft>
                <a:spcPts val="600"/>
              </a:spcAft>
              <a:buClr>
                <a:prstClr val="black"/>
              </a:buClr>
            </a:pPr>
            <a:r>
              <a:rPr lang="en-US" sz="2000" dirty="0">
                <a:solidFill>
                  <a:prstClr val="black"/>
                </a:solidFill>
                <a:latin typeface="IBM Plex Sans" panose="020B0503050203000203" pitchFamily="34" charset="0"/>
              </a:rPr>
              <a:t>Essentials + incremental features</a:t>
            </a:r>
          </a:p>
          <a:p>
            <a:pPr defTabSz="1828800">
              <a:spcBef>
                <a:spcPts val="600"/>
              </a:spcBef>
              <a:spcAft>
                <a:spcPts val="600"/>
              </a:spcAft>
              <a:buClr>
                <a:prstClr val="black"/>
              </a:buClr>
            </a:pPr>
            <a:r>
              <a:rPr lang="en-US" sz="2000" dirty="0">
                <a:solidFill>
                  <a:prstClr val="black"/>
                </a:solidFill>
                <a:latin typeface="IBM Plex Sans" panose="020B0503050203000203" pitchFamily="34" charset="0"/>
              </a:rPr>
              <a:t>Solid foundation of features / usage that serves a broad range of capabilities</a:t>
            </a:r>
          </a:p>
          <a:p>
            <a:pPr defTabSz="1828800">
              <a:spcBef>
                <a:spcPts val="600"/>
              </a:spcBef>
              <a:spcAft>
                <a:spcPts val="600"/>
              </a:spcAft>
              <a:buClr>
                <a:prstClr val="black"/>
              </a:buClr>
            </a:pPr>
            <a:r>
              <a:rPr lang="en-US" sz="2000" dirty="0">
                <a:solidFill>
                  <a:prstClr val="black"/>
                </a:solidFill>
                <a:latin typeface="IBM Plex Sans" panose="020B0503050203000203" pitchFamily="34" charset="0"/>
              </a:rPr>
              <a:t>Standardized configurations at a moderate price</a:t>
            </a:r>
          </a:p>
        </p:txBody>
      </p:sp>
      <p:sp>
        <p:nvSpPr>
          <p:cNvPr id="32" name="TextBox 31">
            <a:extLst>
              <a:ext uri="{FF2B5EF4-FFF2-40B4-BE49-F238E27FC236}">
                <a16:creationId xmlns:a16="http://schemas.microsoft.com/office/drawing/2014/main" id="{26FA5A2C-E5F9-4A3E-DC32-C6E7445CB8DD}"/>
              </a:ext>
            </a:extLst>
          </p:cNvPr>
          <p:cNvSpPr txBox="1"/>
          <p:nvPr>
            <p:custDataLst>
              <p:tags r:id="rId7"/>
            </p:custDataLst>
          </p:nvPr>
        </p:nvSpPr>
        <p:spPr>
          <a:xfrm>
            <a:off x="15673009" y="5093384"/>
            <a:ext cx="7881472" cy="1677382"/>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tx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tx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tx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tx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68300" indent="-368300" defTabSz="2320388">
              <a:spcBef>
                <a:spcPts val="1200"/>
              </a:spcBef>
              <a:buFont typeface="Arial" panose="020B0604020202020204" pitchFamily="34" charset="0"/>
              <a:buChar char="•"/>
            </a:pPr>
            <a:r>
              <a:rPr lang="en-US" sz="2800" dirty="0">
                <a:cs typeface="+mn-cs"/>
              </a:rPr>
              <a:t>Reduced time-to-value</a:t>
            </a:r>
          </a:p>
          <a:p>
            <a:pPr marL="368300" indent="-368300" defTabSz="2320388">
              <a:spcBef>
                <a:spcPts val="1200"/>
              </a:spcBef>
              <a:buFont typeface="Arial" panose="020B0604020202020204" pitchFamily="34" charset="0"/>
              <a:buChar char="•"/>
            </a:pPr>
            <a:r>
              <a:rPr lang="en-US" sz="2800" dirty="0">
                <a:cs typeface="+mn-cs"/>
              </a:rPr>
              <a:t>Reduced operational costs</a:t>
            </a:r>
          </a:p>
          <a:p>
            <a:pPr marL="368300" indent="-368300" defTabSz="2320388">
              <a:spcBef>
                <a:spcPts val="1200"/>
              </a:spcBef>
              <a:buFont typeface="Arial" panose="020B0604020202020204" pitchFamily="34" charset="0"/>
              <a:buChar char="•"/>
            </a:pPr>
            <a:r>
              <a:rPr lang="en-US" sz="2800" dirty="0">
                <a:cs typeface="+mn-cs"/>
              </a:rPr>
              <a:t>Allows clients to focus on business priorities</a:t>
            </a:r>
          </a:p>
        </p:txBody>
      </p:sp>
      <p:sp>
        <p:nvSpPr>
          <p:cNvPr id="2" name="TextBox 1">
            <a:extLst>
              <a:ext uri="{FF2B5EF4-FFF2-40B4-BE49-F238E27FC236}">
                <a16:creationId xmlns:a16="http://schemas.microsoft.com/office/drawing/2014/main" id="{3E37DCD5-9EA0-0197-C07C-1EBD1B46BADA}"/>
              </a:ext>
            </a:extLst>
          </p:cNvPr>
          <p:cNvSpPr txBox="1"/>
          <p:nvPr/>
        </p:nvSpPr>
        <p:spPr>
          <a:xfrm>
            <a:off x="6468049" y="3336917"/>
            <a:ext cx="4569780"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2437912">
              <a:spcBef>
                <a:spcPts val="2900"/>
              </a:spcBef>
              <a:buSzPct val="100000"/>
            </a:pPr>
            <a:r>
              <a:rPr lang="en-US" sz="2800" b="1" kern="0" dirty="0">
                <a:solidFill>
                  <a:srgbClr val="44546A"/>
                </a:solidFill>
                <a:latin typeface="Calibri" panose="020F0502020204030204"/>
                <a:sym typeface="IBM Plex Sans Light"/>
              </a:rPr>
              <a:t>Description</a:t>
            </a:r>
          </a:p>
        </p:txBody>
      </p:sp>
      <p:sp>
        <p:nvSpPr>
          <p:cNvPr id="6" name="Rectangle 5">
            <a:extLst>
              <a:ext uri="{FF2B5EF4-FFF2-40B4-BE49-F238E27FC236}">
                <a16:creationId xmlns:a16="http://schemas.microsoft.com/office/drawing/2014/main" id="{85F9E305-7C5B-6A4D-F3F4-F9A830DC8558}"/>
              </a:ext>
            </a:extLst>
          </p:cNvPr>
          <p:cNvSpPr/>
          <p:nvPr/>
        </p:nvSpPr>
        <p:spPr bwMode="auto">
          <a:xfrm>
            <a:off x="546328" y="7076195"/>
            <a:ext cx="3158426" cy="899882"/>
          </a:xfrm>
          <a:prstGeom prst="rect">
            <a:avLst/>
          </a:prstGeom>
          <a:solidFill>
            <a:srgbClr val="00114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algn="ctr" defTabSz="914218" fontAlgn="base">
              <a:spcBef>
                <a:spcPct val="0"/>
              </a:spcBef>
              <a:spcAft>
                <a:spcPct val="0"/>
              </a:spcAft>
            </a:pPr>
            <a:r>
              <a:rPr lang="en-US" sz="2400" dirty="0">
                <a:solidFill>
                  <a:srgbClr val="E7E6E6"/>
                </a:solidFill>
                <a:latin typeface="IBM Plex Sans" panose="020B0503050203000203" pitchFamily="34" charset="0"/>
              </a:rPr>
              <a:t>STANDARD</a:t>
            </a:r>
          </a:p>
        </p:txBody>
      </p:sp>
      <p:sp>
        <p:nvSpPr>
          <p:cNvPr id="4" name="Footer Placeholder 3">
            <a:extLst>
              <a:ext uri="{FF2B5EF4-FFF2-40B4-BE49-F238E27FC236}">
                <a16:creationId xmlns:a16="http://schemas.microsoft.com/office/drawing/2014/main" id="{C9DF759F-3C77-3183-5EF6-0AF03A5FC21C}"/>
              </a:ext>
            </a:extLst>
          </p:cNvPr>
          <p:cNvSpPr>
            <a:spLocks noGrp="1"/>
          </p:cNvSpPr>
          <p:nvPr>
            <p:ph type="ftr" sz="quarter" idx="12"/>
          </p:nvPr>
        </p:nvSpPr>
        <p:spPr>
          <a:xfrm>
            <a:off x="568324" y="12804235"/>
            <a:ext cx="4956176" cy="381000"/>
          </a:xfrm>
        </p:spPr>
        <p:txBody>
          <a:bodyPr/>
          <a:lstStyle/>
          <a:p>
            <a:r>
              <a:rPr lang="en-US"/>
              <a:t>IBM Sustainability Software / © 2023 IBM Corporation</a:t>
            </a:r>
            <a:endParaRPr lang="en-US" dirty="0"/>
          </a:p>
        </p:txBody>
      </p:sp>
    </p:spTree>
    <p:extLst>
      <p:ext uri="{BB962C8B-B14F-4D97-AF65-F5344CB8AC3E}">
        <p14:creationId xmlns:p14="http://schemas.microsoft.com/office/powerpoint/2010/main" val="41578461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7" grpId="0"/>
      <p:bldP spid="33" grpId="0"/>
      <p:bldP spid="26" grpId="0"/>
      <p:bldP spid="32"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1EB37C6-5269-EB62-5E1F-C898BEFF1EC8}"/>
              </a:ext>
            </a:extLst>
          </p:cNvPr>
          <p:cNvGrpSpPr/>
          <p:nvPr/>
        </p:nvGrpSpPr>
        <p:grpSpPr>
          <a:xfrm>
            <a:off x="1088591" y="1262354"/>
            <a:ext cx="9428111" cy="3959933"/>
            <a:chOff x="1088591" y="1262354"/>
            <a:chExt cx="9428111" cy="3959933"/>
          </a:xfrm>
        </p:grpSpPr>
        <p:sp>
          <p:nvSpPr>
            <p:cNvPr id="58" name="TextBox 57">
              <a:extLst>
                <a:ext uri="{FF2B5EF4-FFF2-40B4-BE49-F238E27FC236}">
                  <a16:creationId xmlns:a16="http://schemas.microsoft.com/office/drawing/2014/main" id="{4C6E373F-1C22-AA05-43DD-8E3D1620F50D}"/>
                </a:ext>
              </a:extLst>
            </p:cNvPr>
            <p:cNvSpPr txBox="1"/>
            <p:nvPr/>
          </p:nvSpPr>
          <p:spPr>
            <a:xfrm>
              <a:off x="1088592" y="1441866"/>
              <a:ext cx="2064668"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spcBef>
                  <a:spcPts val="2900"/>
                </a:spcBef>
                <a:buSzPct val="100000"/>
              </a:pPr>
              <a:r>
                <a:rPr lang="en-US" kern="0" dirty="0">
                  <a:solidFill>
                    <a:schemeClr val="accent1"/>
                  </a:solidFill>
                  <a:ea typeface="+mj-ea"/>
                  <a:cs typeface="+mj-cs"/>
                  <a:sym typeface="IBM Plex Sans Light"/>
                </a:rPr>
                <a:t>Essentials</a:t>
              </a:r>
            </a:p>
          </p:txBody>
        </p:sp>
        <p:sp>
          <p:nvSpPr>
            <p:cNvPr id="124" name="TextBox 123">
              <a:extLst>
                <a:ext uri="{FF2B5EF4-FFF2-40B4-BE49-F238E27FC236}">
                  <a16:creationId xmlns:a16="http://schemas.microsoft.com/office/drawing/2014/main" id="{890D33E4-D5B4-1D7C-2381-84A6020EAABD}"/>
                </a:ext>
              </a:extLst>
            </p:cNvPr>
            <p:cNvSpPr txBox="1"/>
            <p:nvPr/>
          </p:nvSpPr>
          <p:spPr>
            <a:xfrm>
              <a:off x="1464142" y="2039298"/>
              <a:ext cx="9052560" cy="2410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spcBef>
                  <a:spcPts val="1100"/>
                </a:spcBef>
                <a:buSzPct val="100000"/>
              </a:pPr>
              <a:r>
                <a:rPr lang="en-US" sz="2400" b="1" kern="0" dirty="0">
                  <a:solidFill>
                    <a:schemeClr val="accent1"/>
                  </a:solidFill>
                  <a:ea typeface="+mj-ea"/>
                  <a:cs typeface="+mj-cs"/>
                  <a:sym typeface="IBM Plex Sans Light"/>
                </a:rPr>
                <a:t>Entry level offering for new SaaS clients</a:t>
              </a: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Starting at less than $40K per year</a:t>
              </a: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Fixed configurations at a fixed price</a:t>
              </a: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Minimum operational flexibility</a:t>
              </a: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Suitable for small on-premises EAM clients</a:t>
              </a:r>
            </a:p>
          </p:txBody>
        </p:sp>
        <p:cxnSp>
          <p:nvCxnSpPr>
            <p:cNvPr id="61" name="Straight Connector 60">
              <a:extLst>
                <a:ext uri="{FF2B5EF4-FFF2-40B4-BE49-F238E27FC236}">
                  <a16:creationId xmlns:a16="http://schemas.microsoft.com/office/drawing/2014/main" id="{F95FF76E-0896-70F5-97BB-CAFB09CC730F}"/>
                </a:ext>
              </a:extLst>
            </p:cNvPr>
            <p:cNvCxnSpPr>
              <a:cxnSpLocks/>
            </p:cNvCxnSpPr>
            <p:nvPr/>
          </p:nvCxnSpPr>
          <p:spPr bwMode="auto">
            <a:xfrm flipH="1">
              <a:off x="1088591" y="5222287"/>
              <a:ext cx="93726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B29AD67-6785-DF25-E4C1-BD1DFDEA376E}"/>
                </a:ext>
              </a:extLst>
            </p:cNvPr>
            <p:cNvCxnSpPr>
              <a:cxnSpLocks/>
            </p:cNvCxnSpPr>
            <p:nvPr/>
          </p:nvCxnSpPr>
          <p:spPr bwMode="auto">
            <a:xfrm flipH="1">
              <a:off x="1088591" y="1262354"/>
              <a:ext cx="93726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37" name="Title 36">
            <a:extLst>
              <a:ext uri="{FF2B5EF4-FFF2-40B4-BE49-F238E27FC236}">
                <a16:creationId xmlns:a16="http://schemas.microsoft.com/office/drawing/2014/main" id="{F0080E96-0C48-BAB9-4046-942E83BE738D}"/>
              </a:ext>
            </a:extLst>
          </p:cNvPr>
          <p:cNvSpPr>
            <a:spLocks noGrp="1"/>
          </p:cNvSpPr>
          <p:nvPr>
            <p:ph type="title"/>
          </p:nvPr>
        </p:nvSpPr>
        <p:spPr>
          <a:xfrm>
            <a:off x="576072" y="576072"/>
            <a:ext cx="4949825" cy="1527048"/>
          </a:xfrm>
        </p:spPr>
        <p:txBody>
          <a:bodyPr/>
          <a:lstStyle/>
          <a:p>
            <a:r>
              <a:rPr lang="en-US" dirty="0"/>
              <a:t>MAS SaaS Packages</a:t>
            </a:r>
          </a:p>
        </p:txBody>
      </p:sp>
      <p:sp>
        <p:nvSpPr>
          <p:cNvPr id="5" name="Slide Number Placeholder 4">
            <a:extLst>
              <a:ext uri="{FF2B5EF4-FFF2-40B4-BE49-F238E27FC236}">
                <a16:creationId xmlns:a16="http://schemas.microsoft.com/office/drawing/2014/main" id="{87D71A62-8287-9667-0B7E-979302F7A276}"/>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9</a:t>
            </a:fld>
            <a:endParaRPr lang="en-US" dirty="0"/>
          </a:p>
        </p:txBody>
      </p:sp>
      <p:sp>
        <p:nvSpPr>
          <p:cNvPr id="57" name="TextBox 56">
            <a:extLst>
              <a:ext uri="{FF2B5EF4-FFF2-40B4-BE49-F238E27FC236}">
                <a16:creationId xmlns:a16="http://schemas.microsoft.com/office/drawing/2014/main" id="{2C34DE09-220A-A7D7-E0BF-E21162CDE168}"/>
              </a:ext>
            </a:extLst>
          </p:cNvPr>
          <p:cNvSpPr txBox="1"/>
          <p:nvPr/>
        </p:nvSpPr>
        <p:spPr>
          <a:xfrm>
            <a:off x="1088592" y="5409221"/>
            <a:ext cx="1857881"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spcBef>
                <a:spcPts val="2900"/>
              </a:spcBef>
              <a:buSzPct val="100000"/>
            </a:pPr>
            <a:r>
              <a:rPr lang="en-US" kern="0" dirty="0">
                <a:solidFill>
                  <a:schemeClr val="accent1"/>
                </a:solidFill>
                <a:ea typeface="+mj-ea"/>
                <a:cs typeface="+mj-cs"/>
                <a:sym typeface="IBM Plex Sans Light"/>
              </a:rPr>
              <a:t>Standard</a:t>
            </a:r>
          </a:p>
        </p:txBody>
      </p:sp>
      <p:grpSp>
        <p:nvGrpSpPr>
          <p:cNvPr id="17" name="Group 16">
            <a:extLst>
              <a:ext uri="{FF2B5EF4-FFF2-40B4-BE49-F238E27FC236}">
                <a16:creationId xmlns:a16="http://schemas.microsoft.com/office/drawing/2014/main" id="{D87018E0-A7A5-1964-08A1-10222F6FD6EC}"/>
              </a:ext>
            </a:extLst>
          </p:cNvPr>
          <p:cNvGrpSpPr/>
          <p:nvPr/>
        </p:nvGrpSpPr>
        <p:grpSpPr>
          <a:xfrm>
            <a:off x="10941960" y="5409221"/>
            <a:ext cx="12344400" cy="3609474"/>
            <a:chOff x="10941960" y="5409221"/>
            <a:chExt cx="12344400" cy="3609474"/>
          </a:xfrm>
        </p:grpSpPr>
        <p:sp>
          <p:nvSpPr>
            <p:cNvPr id="7" name="Rectangle 6">
              <a:extLst>
                <a:ext uri="{FF2B5EF4-FFF2-40B4-BE49-F238E27FC236}">
                  <a16:creationId xmlns:a16="http://schemas.microsoft.com/office/drawing/2014/main" id="{FB22B4F6-C6B9-488E-9DA3-832C404E078B}"/>
                </a:ext>
              </a:extLst>
            </p:cNvPr>
            <p:cNvSpPr/>
            <p:nvPr/>
          </p:nvSpPr>
          <p:spPr bwMode="auto">
            <a:xfrm>
              <a:off x="10941960" y="5409221"/>
              <a:ext cx="12344400" cy="360947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2" name="TextBox 21">
              <a:extLst>
                <a:ext uri="{FF2B5EF4-FFF2-40B4-BE49-F238E27FC236}">
                  <a16:creationId xmlns:a16="http://schemas.microsoft.com/office/drawing/2014/main" id="{21F5302A-42C4-8212-F47A-257FCD699CE1}"/>
                </a:ext>
              </a:extLst>
            </p:cNvPr>
            <p:cNvSpPr txBox="1"/>
            <p:nvPr/>
          </p:nvSpPr>
          <p:spPr>
            <a:xfrm>
              <a:off x="11055453" y="6151620"/>
              <a:ext cx="12097512" cy="258532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241300" indent="-241300" defTabSz="1371966">
                <a:buFont typeface="Arial" panose="020B0604020202020204" pitchFamily="34" charset="0"/>
                <a:buChar char="•"/>
                <a:defRPr/>
              </a:pPr>
              <a:r>
                <a:rPr lang="en-US" sz="1800" dirty="0"/>
                <a:t>Select from any MAS module or combination of modules </a:t>
              </a:r>
            </a:p>
            <a:p>
              <a:pPr marL="241300" indent="-241300" defTabSz="1371966">
                <a:buFont typeface="Arial" panose="020B0604020202020204" pitchFamily="34" charset="0"/>
                <a:buChar char="•"/>
                <a:defRPr/>
              </a:pPr>
              <a:r>
                <a:rPr lang="en-US" sz="1800" dirty="0"/>
                <a:t>Purchase multiple non-production environments; R/W access to non-prod environments is included</a:t>
              </a:r>
            </a:p>
            <a:p>
              <a:pPr marL="241300" indent="-241300" defTabSz="1371966">
                <a:buFont typeface="Arial" panose="020B0604020202020204" pitchFamily="34" charset="0"/>
                <a:buChar char="•"/>
                <a:defRPr/>
              </a:pPr>
              <a:r>
                <a:rPr lang="en-US" sz="1800" dirty="0"/>
                <a:t>Purchase any capacity of functionality (e.g., Users, Scores/Inferences, I/O Points, etc.)</a:t>
              </a:r>
            </a:p>
            <a:p>
              <a:pPr marL="241300" indent="-241300" defTabSz="1371966">
                <a:buFont typeface="Arial" panose="020B0604020202020204" pitchFamily="34" charset="0"/>
                <a:buChar char="•"/>
                <a:defRPr/>
              </a:pPr>
              <a:r>
                <a:rPr lang="en-US" sz="1800" dirty="0"/>
                <a:t>Select from preferred AWS data centers (US-East, Montreal, Frankfurt or Sydney)</a:t>
              </a:r>
            </a:p>
            <a:p>
              <a:pPr marL="241300" indent="-241300" defTabSz="1371966">
                <a:buFont typeface="Arial" panose="020B0604020202020204" pitchFamily="34" charset="0"/>
                <a:buChar char="•"/>
                <a:defRPr/>
              </a:pPr>
              <a:r>
                <a:rPr lang="en-US" sz="1800" dirty="0"/>
                <a:t>All Manage Industry Solutions &amp; Add-ons are available; some may require additional AppPoints</a:t>
              </a:r>
            </a:p>
            <a:p>
              <a:pPr defTabSz="1371966">
                <a:defRPr/>
              </a:pPr>
              <a:endParaRPr lang="en-US" sz="1800" dirty="0"/>
            </a:p>
            <a:p>
              <a:pPr defTabSz="1371966">
                <a:defRPr/>
              </a:pPr>
              <a:r>
                <a:rPr lang="en-US" sz="1800" dirty="0" err="1"/>
                <a:t>Add’l</a:t>
              </a:r>
              <a:r>
                <a:rPr lang="en-US" sz="1800" dirty="0"/>
                <a:t> purchase options</a:t>
              </a:r>
              <a:r>
                <a:rPr lang="en-US" sz="1800" baseline="30000" dirty="0"/>
                <a:t>2</a:t>
              </a:r>
              <a:endParaRPr lang="en-US" sz="1800" dirty="0"/>
            </a:p>
            <a:p>
              <a:pPr marL="285750" indent="-285750" defTabSz="1371966">
                <a:buFont typeface="Arial" panose="020B0604020202020204" pitchFamily="34" charset="0"/>
                <a:buChar char="•"/>
                <a:tabLst>
                  <a:tab pos="4114800" algn="l"/>
                  <a:tab pos="4398264" algn="l"/>
                  <a:tab pos="8229600" algn="l"/>
                  <a:tab pos="8513064" algn="l"/>
                </a:tabLst>
                <a:defRPr/>
              </a:pPr>
              <a:r>
                <a:rPr lang="en-US" sz="1800" dirty="0"/>
                <a:t>Non-production environments	•	Optimizer	</a:t>
              </a:r>
            </a:p>
            <a:p>
              <a:pPr marL="285750" indent="-285750" defTabSz="1371966">
                <a:buFont typeface="Arial" panose="020B0604020202020204" pitchFamily="34" charset="0"/>
                <a:buChar char="•"/>
                <a:tabLst>
                  <a:tab pos="4114800" algn="l"/>
                  <a:tab pos="4398264" algn="l"/>
                  <a:tab pos="8229600" algn="l"/>
                  <a:tab pos="8513064" algn="l"/>
                </a:tabLst>
                <a:defRPr/>
              </a:pPr>
              <a:r>
                <a:rPr lang="en-US" sz="1800" dirty="0"/>
                <a:t>Read-only production DB replica	•	Allow Listing</a:t>
              </a:r>
            </a:p>
          </p:txBody>
        </p:sp>
        <p:sp>
          <p:nvSpPr>
            <p:cNvPr id="23" name="TextBox 22">
              <a:extLst>
                <a:ext uri="{FF2B5EF4-FFF2-40B4-BE49-F238E27FC236}">
                  <a16:creationId xmlns:a16="http://schemas.microsoft.com/office/drawing/2014/main" id="{919C5B09-FE7F-3F70-08B0-B31E2F7C74F4}"/>
                </a:ext>
              </a:extLst>
            </p:cNvPr>
            <p:cNvSpPr txBox="1"/>
            <p:nvPr/>
          </p:nvSpPr>
          <p:spPr>
            <a:xfrm>
              <a:off x="11055453" y="5476438"/>
              <a:ext cx="12097512"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371966">
                <a:defRPr/>
              </a:pPr>
              <a:r>
                <a:rPr lang="en-US" sz="2400" dirty="0">
                  <a:solidFill>
                    <a:srgbClr val="000000"/>
                  </a:solidFill>
                  <a:latin typeface="IBM Plex Sans Condensed" panose="020B0506050203000203" pitchFamily="34" charset="77"/>
                  <a:ea typeface="IBM Plex Sans" charset="0"/>
                  <a:cs typeface="IBM Plex Sans" charset="0"/>
                </a:rPr>
                <a:t>Full MAS Suite with Standard Operational Practices</a:t>
              </a:r>
              <a:endParaRPr lang="en-US" sz="2800" dirty="0">
                <a:latin typeface="IBM Plex Sans Condensed" panose="020B0506050203000203" pitchFamily="34" charset="77"/>
              </a:endParaRPr>
            </a:p>
          </p:txBody>
        </p:sp>
      </p:grpSp>
      <p:sp>
        <p:nvSpPr>
          <p:cNvPr id="132" name="TextBox 131">
            <a:extLst>
              <a:ext uri="{FF2B5EF4-FFF2-40B4-BE49-F238E27FC236}">
                <a16:creationId xmlns:a16="http://schemas.microsoft.com/office/drawing/2014/main" id="{9E2A20CC-9E2D-014C-36EF-2757F8C3E4A0}"/>
              </a:ext>
            </a:extLst>
          </p:cNvPr>
          <p:cNvSpPr txBox="1"/>
          <p:nvPr/>
        </p:nvSpPr>
        <p:spPr>
          <a:xfrm>
            <a:off x="1394074" y="6017713"/>
            <a:ext cx="9052560" cy="2410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spcBef>
                <a:spcPts val="1100"/>
              </a:spcBef>
              <a:buSzPct val="100000"/>
            </a:pPr>
            <a:r>
              <a:rPr lang="en-US" sz="2400" b="1" kern="0" dirty="0">
                <a:solidFill>
                  <a:schemeClr val="accent1"/>
                </a:solidFill>
                <a:ea typeface="+mj-ea"/>
                <a:cs typeface="+mj-cs"/>
                <a:sym typeface="IBM Plex Sans Light"/>
              </a:rPr>
              <a:t>Current MAS SaaS offering</a:t>
            </a: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Starting at less than $75K per year</a:t>
            </a: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Select additional purchase options available</a:t>
            </a: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Limited operational flexibility</a:t>
            </a: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Best option for most SaaS Flex clients</a:t>
            </a:r>
          </a:p>
        </p:txBody>
      </p:sp>
      <p:grpSp>
        <p:nvGrpSpPr>
          <p:cNvPr id="34" name="Group 33">
            <a:extLst>
              <a:ext uri="{FF2B5EF4-FFF2-40B4-BE49-F238E27FC236}">
                <a16:creationId xmlns:a16="http://schemas.microsoft.com/office/drawing/2014/main" id="{17F59757-5CDE-30D7-1816-CB0E0334B936}"/>
              </a:ext>
            </a:extLst>
          </p:cNvPr>
          <p:cNvGrpSpPr/>
          <p:nvPr/>
        </p:nvGrpSpPr>
        <p:grpSpPr>
          <a:xfrm>
            <a:off x="10941959" y="9393200"/>
            <a:ext cx="12344400" cy="3609474"/>
            <a:chOff x="11185800" y="9351676"/>
            <a:chExt cx="11895089" cy="3609474"/>
          </a:xfrm>
        </p:grpSpPr>
        <p:sp>
          <p:nvSpPr>
            <p:cNvPr id="8" name="Rectangle 7">
              <a:extLst>
                <a:ext uri="{FF2B5EF4-FFF2-40B4-BE49-F238E27FC236}">
                  <a16:creationId xmlns:a16="http://schemas.microsoft.com/office/drawing/2014/main" id="{1E75ED64-AAA9-9AD0-F545-5886ABBA1AE4}"/>
                </a:ext>
              </a:extLst>
            </p:cNvPr>
            <p:cNvSpPr/>
            <p:nvPr/>
          </p:nvSpPr>
          <p:spPr bwMode="auto">
            <a:xfrm>
              <a:off x="11185800" y="9351676"/>
              <a:ext cx="11895089" cy="360947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5" name="TextBox 24">
              <a:extLst>
                <a:ext uri="{FF2B5EF4-FFF2-40B4-BE49-F238E27FC236}">
                  <a16:creationId xmlns:a16="http://schemas.microsoft.com/office/drawing/2014/main" id="{E2A49C41-4288-B378-7944-BF965E1C8E34}"/>
                </a:ext>
              </a:extLst>
            </p:cNvPr>
            <p:cNvSpPr txBox="1"/>
            <p:nvPr/>
          </p:nvSpPr>
          <p:spPr>
            <a:xfrm>
              <a:off x="11302838" y="10077285"/>
              <a:ext cx="11658600" cy="258532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241300" indent="-241300" defTabSz="1371966">
                <a:buFont typeface="Arial" panose="020B0604020202020204" pitchFamily="34" charset="0"/>
                <a:buChar char="•"/>
                <a:defRPr/>
              </a:pPr>
              <a:r>
                <a:rPr lang="en-US" sz="1800" dirty="0"/>
                <a:t>Flexible scheduling of updates &amp; upgrades (within limits &amp; excluding certain security items)</a:t>
              </a:r>
            </a:p>
            <a:p>
              <a:pPr marL="241300" indent="-241300" defTabSz="1371966">
                <a:buFont typeface="Arial" panose="020B0604020202020204" pitchFamily="34" charset="0"/>
                <a:buChar char="•"/>
                <a:defRPr/>
              </a:pPr>
              <a:r>
                <a:rPr lang="en-US" sz="1800" dirty="0"/>
                <a:t>Support for multiple VPNs</a:t>
              </a:r>
            </a:p>
            <a:p>
              <a:pPr marL="241300" indent="-241300" defTabSz="1371966">
                <a:buFont typeface="Arial" panose="020B0604020202020204" pitchFamily="34" charset="0"/>
                <a:buChar char="•"/>
                <a:defRPr/>
              </a:pPr>
              <a:r>
                <a:rPr lang="en-US" sz="1800" dirty="0"/>
                <a:t>Deployment validations for regulated industries</a:t>
              </a:r>
            </a:p>
            <a:p>
              <a:pPr marL="241300" indent="-241300" defTabSz="1371966">
                <a:buFont typeface="Arial" panose="020B0604020202020204" pitchFamily="34" charset="0"/>
                <a:buChar char="•"/>
                <a:defRPr/>
              </a:pPr>
              <a:r>
                <a:rPr lang="en-US" sz="1800" dirty="0"/>
                <a:t>Dedicated personnel</a:t>
              </a:r>
            </a:p>
            <a:p>
              <a:pPr defTabSz="1371966">
                <a:defRPr/>
              </a:pPr>
              <a:endParaRPr lang="en-US" sz="1800" dirty="0"/>
            </a:p>
            <a:p>
              <a:pPr defTabSz="1371966">
                <a:defRPr/>
              </a:pPr>
              <a:r>
                <a:rPr lang="en-US" sz="1800" dirty="0"/>
                <a:t>Add’l purchase options</a:t>
              </a:r>
              <a:r>
                <a:rPr lang="en-US" sz="1800" baseline="30000" dirty="0"/>
                <a:t>2</a:t>
              </a:r>
              <a:endParaRPr lang="en-US" sz="1800" dirty="0"/>
            </a:p>
            <a:p>
              <a:pPr marL="285750" indent="-285750" defTabSz="1371966">
                <a:buFont typeface="Arial" panose="020B0604020202020204" pitchFamily="34" charset="0"/>
                <a:buChar char="•"/>
                <a:tabLst>
                  <a:tab pos="4114800" algn="l"/>
                  <a:tab pos="4398264" algn="l"/>
                  <a:tab pos="8229600" algn="l"/>
                  <a:tab pos="8513064" algn="l"/>
                </a:tabLst>
                <a:defRPr/>
              </a:pPr>
              <a:r>
                <a:rPr lang="en-US" sz="1800" dirty="0"/>
                <a:t>Extended update/upgrade schedules	 •	Reduced RPO/RTO	 •	Oracle or SQL Server database</a:t>
              </a:r>
            </a:p>
            <a:p>
              <a:pPr marL="285750" indent="-285750" defTabSz="1371966">
                <a:buFont typeface="Arial" panose="020B0604020202020204" pitchFamily="34" charset="0"/>
                <a:buChar char="•"/>
                <a:tabLst>
                  <a:tab pos="4114800" algn="l"/>
                  <a:tab pos="4398264" algn="l"/>
                  <a:tab pos="8229600" algn="l"/>
                  <a:tab pos="8513064" algn="l"/>
                </a:tabLst>
                <a:defRPr/>
              </a:pPr>
              <a:r>
                <a:rPr lang="en-US" sz="1800" dirty="0"/>
                <a:t>Extended data retention periods 	 •	Direct (Private) Connect	 •	Choice of any AWS data center</a:t>
              </a:r>
            </a:p>
            <a:p>
              <a:pPr marL="285750" indent="-285750" defTabSz="1371966">
                <a:buFont typeface="Arial" panose="020B0604020202020204" pitchFamily="34" charset="0"/>
                <a:buChar char="•"/>
                <a:tabLst>
                  <a:tab pos="4114800" algn="l"/>
                  <a:tab pos="4398264" algn="l"/>
                  <a:tab pos="8229600" algn="l"/>
                  <a:tab pos="8513064" algn="l"/>
                </a:tabLst>
                <a:defRPr/>
              </a:pPr>
              <a:r>
                <a:rPr lang="en-US" sz="1800" dirty="0"/>
                <a:t>Multi-site / Multi-zone support	 •	Multi-Workspaces		that offers necessary services</a:t>
              </a:r>
            </a:p>
          </p:txBody>
        </p:sp>
        <p:sp>
          <p:nvSpPr>
            <p:cNvPr id="26" name="TextBox 25">
              <a:extLst>
                <a:ext uri="{FF2B5EF4-FFF2-40B4-BE49-F238E27FC236}">
                  <a16:creationId xmlns:a16="http://schemas.microsoft.com/office/drawing/2014/main" id="{87F5631D-403F-AF1D-B956-15DA413D1562}"/>
                </a:ext>
              </a:extLst>
            </p:cNvPr>
            <p:cNvSpPr txBox="1"/>
            <p:nvPr/>
          </p:nvSpPr>
          <p:spPr>
            <a:xfrm>
              <a:off x="11302838" y="9402103"/>
              <a:ext cx="11658600"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371966">
                <a:defRPr/>
              </a:pPr>
              <a:r>
                <a:rPr lang="en-US" sz="2400" dirty="0">
                  <a:solidFill>
                    <a:srgbClr val="000000"/>
                  </a:solidFill>
                  <a:latin typeface="IBM Plex Sans Condensed" panose="020B0506050203000203" pitchFamily="34" charset="77"/>
                  <a:ea typeface="IBM Plex Sans" charset="0"/>
                  <a:cs typeface="IBM Plex Sans" charset="0"/>
                </a:rPr>
                <a:t>Full MAS Suite with Custom Operational Options</a:t>
              </a:r>
              <a:r>
                <a:rPr lang="en-US" sz="2400" baseline="30000" dirty="0">
                  <a:solidFill>
                    <a:srgbClr val="000000"/>
                  </a:solidFill>
                  <a:latin typeface="IBM Plex Sans Condensed" panose="020B0506050203000203" pitchFamily="34" charset="77"/>
                  <a:ea typeface="IBM Plex Sans" charset="0"/>
                  <a:cs typeface="IBM Plex Sans" charset="0"/>
                </a:rPr>
                <a:t>2</a:t>
              </a:r>
              <a:endParaRPr lang="en-US" sz="2800" baseline="30000" dirty="0">
                <a:latin typeface="IBM Plex Sans Condensed" panose="020B0506050203000203" pitchFamily="34" charset="77"/>
              </a:endParaRPr>
            </a:p>
          </p:txBody>
        </p:sp>
      </p:grpSp>
      <p:grpSp>
        <p:nvGrpSpPr>
          <p:cNvPr id="21" name="Group 20">
            <a:extLst>
              <a:ext uri="{FF2B5EF4-FFF2-40B4-BE49-F238E27FC236}">
                <a16:creationId xmlns:a16="http://schemas.microsoft.com/office/drawing/2014/main" id="{186DDEAD-FCAF-9ADC-6974-A72E6551D620}"/>
              </a:ext>
            </a:extLst>
          </p:cNvPr>
          <p:cNvGrpSpPr/>
          <p:nvPr/>
        </p:nvGrpSpPr>
        <p:grpSpPr>
          <a:xfrm>
            <a:off x="1088591" y="9139026"/>
            <a:ext cx="9372600" cy="3269354"/>
            <a:chOff x="1088591" y="9139026"/>
            <a:chExt cx="9372600" cy="3269354"/>
          </a:xfrm>
        </p:grpSpPr>
        <p:sp>
          <p:nvSpPr>
            <p:cNvPr id="59" name="TextBox 58">
              <a:extLst>
                <a:ext uri="{FF2B5EF4-FFF2-40B4-BE49-F238E27FC236}">
                  <a16:creationId xmlns:a16="http://schemas.microsoft.com/office/drawing/2014/main" id="{637F8CA6-C348-E6B6-0EA6-F9B69984F2A6}"/>
                </a:ext>
              </a:extLst>
            </p:cNvPr>
            <p:cNvSpPr txBox="1"/>
            <p:nvPr/>
          </p:nvSpPr>
          <p:spPr>
            <a:xfrm>
              <a:off x="1088592" y="9393200"/>
              <a:ext cx="1872307"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algn="l" defTabSz="2438400">
                <a:spcBef>
                  <a:spcPts val="2900"/>
                </a:spcBef>
                <a:buSzPct val="100000"/>
              </a:pPr>
              <a:r>
                <a:rPr lang="en-US" kern="0" dirty="0">
                  <a:solidFill>
                    <a:schemeClr val="accent1"/>
                  </a:solidFill>
                  <a:ea typeface="+mj-ea"/>
                  <a:cs typeface="+mj-cs"/>
                  <a:sym typeface="IBM Plex Sans Light"/>
                </a:rPr>
                <a:t>Premium</a:t>
              </a:r>
            </a:p>
          </p:txBody>
        </p:sp>
        <p:sp>
          <p:nvSpPr>
            <p:cNvPr id="133" name="TextBox 132">
              <a:extLst>
                <a:ext uri="{FF2B5EF4-FFF2-40B4-BE49-F238E27FC236}">
                  <a16:creationId xmlns:a16="http://schemas.microsoft.com/office/drawing/2014/main" id="{B0593326-4DA9-58AD-A1D1-F0618CE9D3C5}"/>
                </a:ext>
              </a:extLst>
            </p:cNvPr>
            <p:cNvSpPr txBox="1"/>
            <p:nvPr/>
          </p:nvSpPr>
          <p:spPr>
            <a:xfrm>
              <a:off x="1306284" y="9997464"/>
              <a:ext cx="9052560" cy="2410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l" defTabSz="2438400">
                <a:spcBef>
                  <a:spcPts val="1100"/>
                </a:spcBef>
                <a:buSzPct val="100000"/>
              </a:pPr>
              <a:r>
                <a:rPr lang="en-US" sz="2400" b="1" kern="0" dirty="0">
                  <a:solidFill>
                    <a:schemeClr val="accent1"/>
                  </a:solidFill>
                  <a:ea typeface="+mj-ea"/>
                  <a:cs typeface="+mj-cs"/>
                  <a:sym typeface="IBM Plex Sans Light"/>
                </a:rPr>
                <a:t>Advanced options for clients with specific requirements</a:t>
              </a: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Starting at less than $150K per year</a:t>
              </a:r>
              <a:r>
                <a:rPr lang="en-US" sz="2400" kern="0" baseline="30000" dirty="0">
                  <a:solidFill>
                    <a:srgbClr val="000000"/>
                  </a:solidFill>
                  <a:ea typeface="+mj-ea"/>
                  <a:cs typeface="+mj-cs"/>
                  <a:sym typeface="IBM Plex Sans Light"/>
                </a:rPr>
                <a:t>1</a:t>
              </a:r>
              <a:endParaRPr lang="en-US" sz="2400" i="1" kern="0" dirty="0">
                <a:solidFill>
                  <a:srgbClr val="000000"/>
                </a:solidFill>
                <a:ea typeface="+mj-ea"/>
                <a:cs typeface="+mj-cs"/>
                <a:sym typeface="IBM Plex Sans Light"/>
              </a:endParaRPr>
            </a:p>
            <a:p>
              <a:pPr marL="571500" indent="-571500" algn="l"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Wide selection of advanced purchase options</a:t>
              </a:r>
              <a:r>
                <a:rPr lang="en-US" sz="2400" kern="0" baseline="30000" dirty="0">
                  <a:solidFill>
                    <a:srgbClr val="000000"/>
                  </a:solidFill>
                  <a:ea typeface="+mj-ea"/>
                  <a:cs typeface="+mj-cs"/>
                  <a:sym typeface="IBM Plex Sans Light"/>
                </a:rPr>
                <a:t>2</a:t>
              </a:r>
              <a:endParaRPr lang="en-US" sz="2400" kern="0" dirty="0">
                <a:solidFill>
                  <a:srgbClr val="000000"/>
                </a:solidFill>
                <a:ea typeface="+mj-ea"/>
                <a:cs typeface="+mj-cs"/>
                <a:sym typeface="IBM Plex Sans Light"/>
              </a:endParaRPr>
            </a:p>
            <a:p>
              <a:pPr marL="571500" indent="-571500"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Broad operational flexibility options</a:t>
              </a:r>
              <a:r>
                <a:rPr lang="en-US" sz="2400" kern="0" baseline="30000" dirty="0">
                  <a:solidFill>
                    <a:srgbClr val="000000"/>
                  </a:solidFill>
                  <a:ea typeface="+mj-ea"/>
                  <a:cs typeface="+mj-cs"/>
                  <a:sym typeface="IBM Plex Sans Light"/>
                </a:rPr>
                <a:t>2</a:t>
              </a:r>
              <a:endParaRPr lang="en-US" sz="2400" kern="0" dirty="0">
                <a:solidFill>
                  <a:srgbClr val="000000"/>
                </a:solidFill>
                <a:ea typeface="+mj-ea"/>
                <a:cs typeface="+mj-cs"/>
                <a:sym typeface="IBM Plex Sans Light"/>
              </a:endParaRPr>
            </a:p>
            <a:p>
              <a:pPr marL="571500" indent="-571500" defTabSz="2438400">
                <a:spcBef>
                  <a:spcPts val="1100"/>
                </a:spcBef>
                <a:buSzPct val="100000"/>
                <a:buFont typeface="Arial" panose="020B0604020202020204" pitchFamily="34" charset="0"/>
                <a:buChar char="•"/>
              </a:pPr>
              <a:r>
                <a:rPr lang="en-US" sz="2400" kern="0" dirty="0">
                  <a:solidFill>
                    <a:srgbClr val="000000"/>
                  </a:solidFill>
                  <a:ea typeface="+mj-ea"/>
                  <a:cs typeface="+mj-cs"/>
                  <a:sym typeface="IBM Plex Sans Light"/>
                </a:rPr>
                <a:t>Tailored configurations for complex deployments</a:t>
              </a:r>
            </a:p>
          </p:txBody>
        </p:sp>
        <p:cxnSp>
          <p:nvCxnSpPr>
            <p:cNvPr id="62" name="Straight Connector 61">
              <a:extLst>
                <a:ext uri="{FF2B5EF4-FFF2-40B4-BE49-F238E27FC236}">
                  <a16:creationId xmlns:a16="http://schemas.microsoft.com/office/drawing/2014/main" id="{C0DE3EDA-DE65-5525-6849-BE86F1193660}"/>
                </a:ext>
              </a:extLst>
            </p:cNvPr>
            <p:cNvCxnSpPr>
              <a:cxnSpLocks/>
            </p:cNvCxnSpPr>
            <p:nvPr/>
          </p:nvCxnSpPr>
          <p:spPr bwMode="auto">
            <a:xfrm flipH="1">
              <a:off x="1088591" y="9139026"/>
              <a:ext cx="93726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1C160168-5CB4-1CA6-4816-51AA74F79F62}"/>
              </a:ext>
            </a:extLst>
          </p:cNvPr>
          <p:cNvGrpSpPr/>
          <p:nvPr/>
        </p:nvGrpSpPr>
        <p:grpSpPr>
          <a:xfrm>
            <a:off x="16783290" y="1441866"/>
            <a:ext cx="6503069" cy="3609474"/>
            <a:chOff x="16783290" y="1441866"/>
            <a:chExt cx="6503069" cy="3609474"/>
          </a:xfrm>
        </p:grpSpPr>
        <p:sp>
          <p:nvSpPr>
            <p:cNvPr id="12" name="Rectangle 11">
              <a:extLst>
                <a:ext uri="{FF2B5EF4-FFF2-40B4-BE49-F238E27FC236}">
                  <a16:creationId xmlns:a16="http://schemas.microsoft.com/office/drawing/2014/main" id="{7688139D-DB14-D3A5-0D00-19633AA203E6}"/>
                </a:ext>
              </a:extLst>
            </p:cNvPr>
            <p:cNvSpPr/>
            <p:nvPr/>
          </p:nvSpPr>
          <p:spPr bwMode="auto">
            <a:xfrm>
              <a:off x="17525639" y="1441866"/>
              <a:ext cx="5760720" cy="360947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4" name="TextBox 73">
              <a:extLst>
                <a:ext uri="{FF2B5EF4-FFF2-40B4-BE49-F238E27FC236}">
                  <a16:creationId xmlns:a16="http://schemas.microsoft.com/office/drawing/2014/main" id="{075645FB-F79D-252C-66D8-37CB508303C2}"/>
                </a:ext>
              </a:extLst>
            </p:cNvPr>
            <p:cNvSpPr txBox="1"/>
            <p:nvPr/>
          </p:nvSpPr>
          <p:spPr>
            <a:xfrm>
              <a:off x="17635586" y="1621378"/>
              <a:ext cx="5577840" cy="76944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371966">
                <a:defRPr/>
              </a:pPr>
              <a:r>
                <a:rPr lang="en-US" sz="2400" dirty="0">
                  <a:solidFill>
                    <a:srgbClr val="000000"/>
                  </a:solidFill>
                  <a:latin typeface="IBM Plex Sans Condensed" panose="020B0506050203000203" pitchFamily="34" charset="77"/>
                  <a:ea typeface="IBM Plex Sans" charset="0"/>
                  <a:cs typeface="IBM Plex Sans" charset="0"/>
                </a:rPr>
                <a:t>Maximo Inspection Essentials</a:t>
              </a:r>
            </a:p>
            <a:p>
              <a:pPr defTabSz="1371966">
                <a:defRPr/>
              </a:pPr>
              <a:r>
                <a:rPr lang="en-US" sz="2000" dirty="0">
                  <a:solidFill>
                    <a:srgbClr val="000000"/>
                  </a:solidFill>
                  <a:latin typeface="IBM Plex Sans Condensed" panose="020B0506050203000203" pitchFamily="34" charset="77"/>
                </a:rPr>
                <a:t>Visual Inspection</a:t>
              </a:r>
              <a:endParaRPr lang="en-US" sz="2800" dirty="0">
                <a:latin typeface="IBM Plex Sans Condensed" panose="020B0506050203000203" pitchFamily="34" charset="77"/>
              </a:endParaRPr>
            </a:p>
          </p:txBody>
        </p:sp>
        <p:sp>
          <p:nvSpPr>
            <p:cNvPr id="2" name="TextBox 1">
              <a:extLst>
                <a:ext uri="{FF2B5EF4-FFF2-40B4-BE49-F238E27FC236}">
                  <a16:creationId xmlns:a16="http://schemas.microsoft.com/office/drawing/2014/main" id="{AF4816CF-718E-1C29-8E28-50FAA25884CA}"/>
                </a:ext>
              </a:extLst>
            </p:cNvPr>
            <p:cNvSpPr txBox="1"/>
            <p:nvPr/>
          </p:nvSpPr>
          <p:spPr>
            <a:xfrm>
              <a:off x="16783290" y="3015771"/>
              <a:ext cx="640080"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1371966">
                <a:defRPr/>
              </a:pPr>
              <a:r>
                <a:rPr lang="en-US" sz="2400" dirty="0">
                  <a:solidFill>
                    <a:srgbClr val="000000"/>
                  </a:solidFill>
                  <a:latin typeface="IBM Plex Sans Condensed" panose="020B0506050203000203" pitchFamily="34" charset="77"/>
                  <a:ea typeface="IBM Plex Sans" charset="0"/>
                  <a:cs typeface="IBM Plex Sans" charset="0"/>
                </a:rPr>
                <a:t>OR</a:t>
              </a:r>
              <a:endParaRPr lang="en-US" sz="2800" dirty="0">
                <a:latin typeface="IBM Plex Sans Condensed" panose="020B0506050203000203" pitchFamily="34" charset="77"/>
              </a:endParaRPr>
            </a:p>
          </p:txBody>
        </p:sp>
        <p:sp>
          <p:nvSpPr>
            <p:cNvPr id="4" name="TextBox 3">
              <a:extLst>
                <a:ext uri="{FF2B5EF4-FFF2-40B4-BE49-F238E27FC236}">
                  <a16:creationId xmlns:a16="http://schemas.microsoft.com/office/drawing/2014/main" id="{197200B5-E7D8-D039-99D9-7E4866723E0B}"/>
                </a:ext>
              </a:extLst>
            </p:cNvPr>
            <p:cNvSpPr txBox="1"/>
            <p:nvPr/>
          </p:nvSpPr>
          <p:spPr>
            <a:xfrm>
              <a:off x="17635586" y="2509210"/>
              <a:ext cx="5577840" cy="23083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241300" indent="-241300" defTabSz="1371966">
                <a:buFont typeface="Arial" panose="020B0604020202020204" pitchFamily="34" charset="0"/>
                <a:buChar char="•"/>
                <a:defRPr/>
              </a:pPr>
              <a:r>
                <a:rPr lang="en-US" sz="1800" dirty="0"/>
                <a:t>1 GPU</a:t>
              </a:r>
            </a:p>
            <a:p>
              <a:pPr marL="241300" indent="-241300" defTabSz="1371966">
                <a:buFont typeface="Arial" panose="020B0604020202020204" pitchFamily="34" charset="0"/>
                <a:buChar char="•"/>
                <a:defRPr/>
              </a:pPr>
              <a:r>
                <a:rPr lang="en-US" sz="1800" dirty="0"/>
                <a:t>Up to 2 deployed models</a:t>
              </a:r>
            </a:p>
            <a:p>
              <a:pPr marL="241300" indent="-241300" defTabSz="1371966">
                <a:buFont typeface="Arial" panose="020B0604020202020204" pitchFamily="34" charset="0"/>
                <a:buChar char="•"/>
                <a:defRPr/>
              </a:pPr>
              <a:r>
                <a:rPr lang="en-US" sz="1800" dirty="0"/>
                <a:t>Up to 5 edge devices</a:t>
              </a:r>
            </a:p>
            <a:p>
              <a:pPr marL="241300" indent="-241300" defTabSz="1371966">
                <a:buFont typeface="Arial" panose="020B0604020202020204" pitchFamily="34" charset="0"/>
                <a:buChar char="•"/>
                <a:defRPr/>
              </a:pPr>
              <a:r>
                <a:rPr lang="en-US" sz="1800" dirty="0"/>
                <a:t>Up to 10K inferences / hour</a:t>
              </a:r>
            </a:p>
            <a:p>
              <a:pPr marL="241300" indent="-241300" defTabSz="1371966">
                <a:buFont typeface="Arial" panose="020B0604020202020204" pitchFamily="34" charset="0"/>
                <a:buChar char="•"/>
                <a:defRPr/>
              </a:pPr>
              <a:r>
                <a:rPr lang="en-US" sz="1800" dirty="0"/>
                <a:t>Up to 100</a:t>
              </a:r>
              <a:r>
                <a:rPr lang="en-US" sz="1800" i="1" dirty="0"/>
                <a:t> </a:t>
              </a:r>
              <a:r>
                <a:rPr lang="en-US" sz="1800" dirty="0"/>
                <a:t>GB storage</a:t>
              </a:r>
            </a:p>
            <a:p>
              <a:pPr defTabSz="1371966">
                <a:defRPr/>
              </a:pPr>
              <a:endParaRPr lang="en-US" sz="1800" dirty="0"/>
            </a:p>
            <a:p>
              <a:pPr defTabSz="1371966">
                <a:defRPr/>
              </a:pPr>
              <a:r>
                <a:rPr lang="en-US" sz="1800" dirty="0"/>
                <a:t>Add’l purchase options</a:t>
              </a:r>
            </a:p>
            <a:p>
              <a:pPr marL="285750" indent="-285750" defTabSz="1371966">
                <a:buFont typeface="Arial" panose="020B0604020202020204" pitchFamily="34" charset="0"/>
                <a:buChar char="•"/>
                <a:defRPr/>
              </a:pPr>
              <a:r>
                <a:rPr lang="en-US" sz="1800" dirty="0"/>
                <a:t>None</a:t>
              </a:r>
            </a:p>
          </p:txBody>
        </p:sp>
      </p:grpSp>
      <p:grpSp>
        <p:nvGrpSpPr>
          <p:cNvPr id="19" name="Group 18">
            <a:extLst>
              <a:ext uri="{FF2B5EF4-FFF2-40B4-BE49-F238E27FC236}">
                <a16:creationId xmlns:a16="http://schemas.microsoft.com/office/drawing/2014/main" id="{ED7D8060-5728-FECF-877B-7A26F266BAE8}"/>
              </a:ext>
            </a:extLst>
          </p:cNvPr>
          <p:cNvGrpSpPr/>
          <p:nvPr/>
        </p:nvGrpSpPr>
        <p:grpSpPr>
          <a:xfrm>
            <a:off x="10941961" y="1441866"/>
            <a:ext cx="5760720" cy="3609474"/>
            <a:chOff x="10941961" y="1441866"/>
            <a:chExt cx="5760720" cy="3609474"/>
          </a:xfrm>
        </p:grpSpPr>
        <p:sp>
          <p:nvSpPr>
            <p:cNvPr id="9" name="Rectangle 8">
              <a:extLst>
                <a:ext uri="{FF2B5EF4-FFF2-40B4-BE49-F238E27FC236}">
                  <a16:creationId xmlns:a16="http://schemas.microsoft.com/office/drawing/2014/main" id="{ABC004A1-EA86-6451-78BA-FCBA60036E35}"/>
                </a:ext>
              </a:extLst>
            </p:cNvPr>
            <p:cNvSpPr/>
            <p:nvPr/>
          </p:nvSpPr>
          <p:spPr bwMode="auto">
            <a:xfrm>
              <a:off x="10941961" y="1441866"/>
              <a:ext cx="5760720" cy="360947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2" name="TextBox 71">
              <a:extLst>
                <a:ext uri="{FF2B5EF4-FFF2-40B4-BE49-F238E27FC236}">
                  <a16:creationId xmlns:a16="http://schemas.microsoft.com/office/drawing/2014/main" id="{C62B9323-CB00-75E0-7B67-AC5824AF3ED5}"/>
                </a:ext>
              </a:extLst>
            </p:cNvPr>
            <p:cNvSpPr txBox="1"/>
            <p:nvPr/>
          </p:nvSpPr>
          <p:spPr>
            <a:xfrm>
              <a:off x="11051908" y="1621378"/>
              <a:ext cx="5577840" cy="76944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371966">
                <a:defRPr/>
              </a:pPr>
              <a:r>
                <a:rPr lang="en-US" sz="2400" dirty="0">
                  <a:solidFill>
                    <a:srgbClr val="000000"/>
                  </a:solidFill>
                  <a:latin typeface="IBM Plex Sans Condensed" panose="020B0506050203000203" pitchFamily="34" charset="77"/>
                  <a:ea typeface="IBM Plex Sans" charset="0"/>
                  <a:cs typeface="IBM Plex Sans" charset="0"/>
                </a:rPr>
                <a:t>Maximo Maintenance Essentials</a:t>
              </a:r>
            </a:p>
            <a:p>
              <a:pPr defTabSz="1371966">
                <a:defRPr/>
              </a:pPr>
              <a:r>
                <a:rPr lang="en-US" sz="2000" dirty="0">
                  <a:solidFill>
                    <a:srgbClr val="000000"/>
                  </a:solidFill>
                  <a:latin typeface="IBM Plex Sans Condensed" panose="020B0506050203000203" pitchFamily="34" charset="77"/>
                  <a:ea typeface="IBM Plex Sans" charset="0"/>
                  <a:cs typeface="IBM Plex Sans" charset="0"/>
                </a:rPr>
                <a:t>Manage + Mobile + Health</a:t>
              </a:r>
              <a:endParaRPr lang="en-US" sz="2800" dirty="0">
                <a:latin typeface="IBM Plex Sans Condensed" panose="020B0506050203000203" pitchFamily="34" charset="77"/>
              </a:endParaRPr>
            </a:p>
          </p:txBody>
        </p:sp>
        <p:sp>
          <p:nvSpPr>
            <p:cNvPr id="68" name="TextBox 67">
              <a:extLst>
                <a:ext uri="{FF2B5EF4-FFF2-40B4-BE49-F238E27FC236}">
                  <a16:creationId xmlns:a16="http://schemas.microsoft.com/office/drawing/2014/main" id="{7980B6FC-02FE-9418-12DB-F7CC42EF0DCE}"/>
                </a:ext>
              </a:extLst>
            </p:cNvPr>
            <p:cNvSpPr txBox="1"/>
            <p:nvPr/>
          </p:nvSpPr>
          <p:spPr>
            <a:xfrm>
              <a:off x="11051908" y="2509210"/>
              <a:ext cx="5577840" cy="23083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241300" indent="-241300" defTabSz="1371966">
                <a:buFont typeface="Arial" panose="020B0604020202020204" pitchFamily="34" charset="0"/>
                <a:buChar char="•"/>
                <a:defRPr/>
              </a:pPr>
              <a:r>
                <a:rPr lang="en-US" sz="1800" dirty="0"/>
                <a:t>1 environment</a:t>
              </a:r>
            </a:p>
            <a:p>
              <a:pPr marL="241300" indent="-241300" defTabSz="1371966">
                <a:buFont typeface="Arial" panose="020B0604020202020204" pitchFamily="34" charset="0"/>
                <a:buChar char="•"/>
                <a:defRPr/>
              </a:pPr>
              <a:r>
                <a:rPr lang="en-US" sz="1800" dirty="0"/>
                <a:t>Up to 25 users</a:t>
              </a:r>
            </a:p>
            <a:p>
              <a:pPr marL="241300" indent="-241300" defTabSz="1371966">
                <a:buFont typeface="Arial" panose="020B0604020202020204" pitchFamily="34" charset="0"/>
                <a:buChar char="•"/>
                <a:defRPr/>
              </a:pPr>
              <a:r>
                <a:rPr lang="en-US" sz="1800" dirty="0"/>
                <a:t>Up to 100 work orders / hour</a:t>
              </a:r>
            </a:p>
            <a:p>
              <a:pPr marL="241300" indent="-241300" defTabSz="1371966">
                <a:buFont typeface="Arial" panose="020B0604020202020204" pitchFamily="34" charset="0"/>
                <a:buChar char="•"/>
                <a:defRPr/>
              </a:pPr>
              <a:r>
                <a:rPr lang="en-US" sz="1800" dirty="0"/>
                <a:t>Up to 1,000 health scores / hour</a:t>
              </a:r>
            </a:p>
            <a:p>
              <a:pPr marL="241300" indent="-241300" defTabSz="1371966">
                <a:buFont typeface="Arial" panose="020B0604020202020204" pitchFamily="34" charset="0"/>
                <a:buChar char="•"/>
                <a:defRPr/>
              </a:pPr>
              <a:r>
                <a:rPr lang="en-US" sz="1800" dirty="0"/>
                <a:t>Scheduler included</a:t>
              </a:r>
            </a:p>
            <a:p>
              <a:pPr defTabSz="1371966">
                <a:defRPr/>
              </a:pPr>
              <a:endParaRPr lang="en-US" sz="1800" dirty="0"/>
            </a:p>
            <a:p>
              <a:pPr defTabSz="1371966">
                <a:defRPr/>
              </a:pPr>
              <a:r>
                <a:rPr lang="en-US" sz="1800" dirty="0"/>
                <a:t>Add’l purchase options</a:t>
              </a:r>
            </a:p>
            <a:p>
              <a:pPr marL="285750" indent="-285750" defTabSz="1371966">
                <a:buFont typeface="Arial" panose="020B0604020202020204" pitchFamily="34" charset="0"/>
                <a:buChar char="•"/>
                <a:defRPr/>
              </a:pPr>
              <a:r>
                <a:rPr lang="en-US" sz="1800" dirty="0"/>
                <a:t>Max of 1 </a:t>
              </a:r>
              <a:r>
                <a:rPr lang="en-US" sz="1800" dirty="0" err="1"/>
                <a:t>add’l</a:t>
              </a:r>
              <a:r>
                <a:rPr lang="en-US" sz="1800" dirty="0"/>
                <a:t> environment</a:t>
              </a:r>
            </a:p>
          </p:txBody>
        </p:sp>
      </p:grpSp>
      <p:sp>
        <p:nvSpPr>
          <p:cNvPr id="13" name="Footer Placeholder 12">
            <a:extLst>
              <a:ext uri="{FF2B5EF4-FFF2-40B4-BE49-F238E27FC236}">
                <a16:creationId xmlns:a16="http://schemas.microsoft.com/office/drawing/2014/main" id="{327782B0-09AF-9B26-3BA0-AC42DCF7B000}"/>
              </a:ext>
            </a:extLst>
          </p:cNvPr>
          <p:cNvSpPr>
            <a:spLocks noGrp="1"/>
          </p:cNvSpPr>
          <p:nvPr>
            <p:ph type="ftr" sz="quarter" idx="12"/>
          </p:nvPr>
        </p:nvSpPr>
        <p:spPr/>
        <p:txBody>
          <a:bodyPr/>
          <a:lstStyle/>
          <a:p>
            <a:r>
              <a:rPr lang="en-US"/>
              <a:t>IBM Sustainability Software / © 2023 IBM Corporation</a:t>
            </a:r>
            <a:endParaRPr lang="en-US" dirty="0"/>
          </a:p>
        </p:txBody>
      </p:sp>
      <p:sp>
        <p:nvSpPr>
          <p:cNvPr id="14" name="Text Placeholder 10">
            <a:extLst>
              <a:ext uri="{FF2B5EF4-FFF2-40B4-BE49-F238E27FC236}">
                <a16:creationId xmlns:a16="http://schemas.microsoft.com/office/drawing/2014/main" id="{3189BE4A-747F-7BD0-7214-BD75DD90A060}"/>
              </a:ext>
            </a:extLst>
          </p:cNvPr>
          <p:cNvSpPr txBox="1">
            <a:spLocks/>
          </p:cNvSpPr>
          <p:nvPr/>
        </p:nvSpPr>
        <p:spPr>
          <a:xfrm>
            <a:off x="5792857" y="12836723"/>
            <a:ext cx="7499783" cy="698103"/>
          </a:xfrm>
          <a:prstGeom prst="rect">
            <a:avLst/>
          </a:prstGeom>
        </p:spPr>
        <p:txBody>
          <a:bodyPr anchor="b"/>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r>
              <a:rPr lang="en-US" sz="1600" kern="0" baseline="30000" dirty="0"/>
              <a:t>1 </a:t>
            </a:r>
            <a:r>
              <a:rPr lang="en-US" sz="1600" kern="0" dirty="0"/>
              <a:t>Subject to change</a:t>
            </a:r>
          </a:p>
          <a:p>
            <a:r>
              <a:rPr lang="en-US" sz="1600" kern="0" baseline="30000" dirty="0"/>
              <a:t>2 </a:t>
            </a:r>
            <a:r>
              <a:rPr lang="en-US" sz="1600" kern="0" dirty="0"/>
              <a:t>Availability of options will vary. Not all will be available at initial release.</a:t>
            </a:r>
          </a:p>
        </p:txBody>
      </p:sp>
    </p:spTree>
    <p:extLst>
      <p:ext uri="{BB962C8B-B14F-4D97-AF65-F5344CB8AC3E}">
        <p14:creationId xmlns:p14="http://schemas.microsoft.com/office/powerpoint/2010/main" val="34715609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WIDTH" val="158"/>
  <p:tag name="MTTABLE" val="Cell"/>
  <p:tag name="MTNUMBER" val="0.308834450463222"/>
  <p:tag name="LEFT" val="401"/>
  <p:tag name="TOP" val="139.3875"/>
  <p:tag name="HEIGHT" val="340.6125"/>
</p:tagLst>
</file>

<file path=ppt/tags/tag2.xml><?xml version="1.0" encoding="utf-8"?>
<p:tagLst xmlns:a="http://schemas.openxmlformats.org/drawingml/2006/main" xmlns:r="http://schemas.openxmlformats.org/officeDocument/2006/relationships" xmlns:p="http://schemas.openxmlformats.org/presentationml/2006/main">
  <p:tag name="MTTABLE" val="HTitleDiv"/>
  <p:tag name="MTNUMBER" val="0.596283035164831"/>
</p:tagLst>
</file>

<file path=ppt/tags/tag3.xml><?xml version="1.0" encoding="utf-8"?>
<p:tagLst xmlns:a="http://schemas.openxmlformats.org/drawingml/2006/main" xmlns:r="http://schemas.openxmlformats.org/officeDocument/2006/relationships" xmlns:p="http://schemas.openxmlformats.org/presentationml/2006/main">
  <p:tag name="MTTABLE" val="HTitleDiv"/>
  <p:tag name="MTNUMBER" val="0.596283035164831"/>
</p:tagLst>
</file>

<file path=ppt/tags/tag4.xml><?xml version="1.0" encoding="utf-8"?>
<p:tagLst xmlns:a="http://schemas.openxmlformats.org/drawingml/2006/main" xmlns:r="http://schemas.openxmlformats.org/officeDocument/2006/relationships" xmlns:p="http://schemas.openxmlformats.org/presentationml/2006/main">
  <p:tag name="WIDTH" val="158"/>
  <p:tag name="MTTABLE" val="Cell"/>
  <p:tag name="MTNUMBER" val="0.308834450463222"/>
  <p:tag name="LEFT" val="401"/>
  <p:tag name="TOP" val="139.3875"/>
  <p:tag name="HEIGHT" val="340.6125"/>
</p:tagLst>
</file>

<file path=ppt/tags/tag5.xml><?xml version="1.0" encoding="utf-8"?>
<p:tagLst xmlns:a="http://schemas.openxmlformats.org/drawingml/2006/main" xmlns:r="http://schemas.openxmlformats.org/officeDocument/2006/relationships" xmlns:p="http://schemas.openxmlformats.org/presentationml/2006/main">
  <p:tag name="WIDTH" val="158"/>
  <p:tag name="MTTABLE" val="Cell"/>
  <p:tag name="MTNUMBER" val="0.308834450463222"/>
  <p:tag name="LEFT" val="401"/>
  <p:tag name="TOP" val="139.3875"/>
  <p:tag name="HEIGHT" val="340.6125"/>
</p:tagLst>
</file>

<file path=ppt/tags/tag6.xml><?xml version="1.0" encoding="utf-8"?>
<p:tagLst xmlns:a="http://schemas.openxmlformats.org/drawingml/2006/main" xmlns:r="http://schemas.openxmlformats.org/officeDocument/2006/relationships" xmlns:p="http://schemas.openxmlformats.org/presentationml/2006/main">
  <p:tag name="WIDTH" val="158"/>
  <p:tag name="MTTABLE" val="Cell"/>
  <p:tag name="MTNUMBER" val="0.308834450463222"/>
  <p:tag name="LEFT" val="401"/>
  <p:tag name="TOP" val="139.3875"/>
  <p:tag name="HEIGHT" val="340.6125"/>
</p:tagLst>
</file>

<file path=ppt/tags/tag7.xml><?xml version="1.0" encoding="utf-8"?>
<p:tagLst xmlns:a="http://schemas.openxmlformats.org/drawingml/2006/main" xmlns:r="http://schemas.openxmlformats.org/officeDocument/2006/relationships" xmlns:p="http://schemas.openxmlformats.org/presentationml/2006/main">
  <p:tag name="WIDTH" val="158"/>
  <p:tag name="MTTABLE" val="Cell"/>
  <p:tag name="MTNUMBER" val="0.308834450463222"/>
  <p:tag name="LEFT" val="401"/>
  <p:tag name="TOP" val="139.3875"/>
  <p:tag name="HEIGHT" val="340.6125"/>
</p:tagLst>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1" id="{C7F51FF8-CD80-274D-9124-12F58878BEAD}" vid="{68AFA1B8-E873-1545-86AB-BD3F47608444}"/>
    </a:ext>
  </a:extLst>
</a:theme>
</file>

<file path=ppt/theme/theme2.xml><?xml version="1.0" encoding="utf-8"?>
<a:theme xmlns:a="http://schemas.openxmlformats.org/drawingml/2006/main" name="3_IBM Brand Template 2022">
  <a:themeElements>
    <a:clrScheme name="Sustainability">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009193"/>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3.xml><?xml version="1.0" encoding="utf-8"?>
<a:theme xmlns:a="http://schemas.openxmlformats.org/drawingml/2006/main" name="1_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1)" id="{89A78743-9936-4DC5-BA97-CAE63AC517BD}" vid="{4B5885AF-B65A-4D76-AC74-8FCAAC1A54E2}"/>
    </a:ext>
  </a:extLst>
</a:theme>
</file>

<file path=ppt/theme/theme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5.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9407</TotalTime>
  <Words>2493</Words>
  <Application>Microsoft Office PowerPoint</Application>
  <PresentationFormat>Custom</PresentationFormat>
  <Paragraphs>587</Paragraphs>
  <Slides>22</Slides>
  <Notes>7</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22</vt:i4>
      </vt:variant>
    </vt:vector>
  </HeadingPairs>
  <TitlesOfParts>
    <vt:vector size="37" baseType="lpstr">
      <vt:lpstr>Arial</vt:lpstr>
      <vt:lpstr>Arial Regular</vt:lpstr>
      <vt:lpstr>Calibri</vt:lpstr>
      <vt:lpstr>Helvetica Neue</vt:lpstr>
      <vt:lpstr>IBM Plex Sans</vt:lpstr>
      <vt:lpstr>IBM Plex Sans Condensed</vt:lpstr>
      <vt:lpstr>IBM Plex Sans ExtraLight</vt:lpstr>
      <vt:lpstr>IBM Plex Sans Light</vt:lpstr>
      <vt:lpstr>IBM Plex Sans Medium</vt:lpstr>
      <vt:lpstr>IBM Plex Sans SemiBold</vt:lpstr>
      <vt:lpstr>Segoe UI</vt:lpstr>
      <vt:lpstr>Slack-Lato</vt:lpstr>
      <vt:lpstr>IBM presentation template</vt:lpstr>
      <vt:lpstr>3_IBM Brand Template 2022</vt:lpstr>
      <vt:lpstr>1_IBM 2020 Master template (white background)</vt:lpstr>
      <vt:lpstr>MAS SaaS Sales Update     4 Aug 2023  Rod Reicks Product Manager, MAS SaaS  Mike Cookson Product Manager, MAS Dedicated</vt:lpstr>
      <vt:lpstr>Please Note</vt:lpstr>
      <vt:lpstr>PowerPoint Presentation</vt:lpstr>
      <vt:lpstr>Agenda</vt:lpstr>
      <vt:lpstr>Learning Objectives</vt:lpstr>
      <vt:lpstr>MAS Deployment Options</vt:lpstr>
      <vt:lpstr>MAS SaaS Packages</vt:lpstr>
      <vt:lpstr>New Focus on MAS SaaS</vt:lpstr>
      <vt:lpstr>MAS SaaS Packages</vt:lpstr>
      <vt:lpstr>Same parts Same channels Same ordering process</vt:lpstr>
      <vt:lpstr>MAS SaaS AppPoints Requirements1</vt:lpstr>
      <vt:lpstr>MAS SaaS Part Structure</vt:lpstr>
      <vt:lpstr>Which Tier is the Right Fit?</vt:lpstr>
      <vt:lpstr>MAS SaaS Service Comparison1,2</vt:lpstr>
      <vt:lpstr>MAS SaaS Service Comparison1,2</vt:lpstr>
      <vt:lpstr>Timeline</vt:lpstr>
      <vt:lpstr>AWS Marketplace</vt:lpstr>
      <vt:lpstr>AWS Marketplace Review</vt:lpstr>
      <vt:lpstr>AWS Marketplace  Package Transition</vt:lpstr>
      <vt:lpstr>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64/86/130pt title,  5 lines maximum,  sentence case</dc:title>
  <dc:subject/>
  <dc:creator>Rod Reicks</dc:creator>
  <cp:keywords/>
  <dc:description/>
  <cp:lastModifiedBy>Michael Cookson</cp:lastModifiedBy>
  <cp:revision>100</cp:revision>
  <cp:lastPrinted>2019-04-25T15:14:05Z</cp:lastPrinted>
  <dcterms:created xsi:type="dcterms:W3CDTF">2023-05-08T21:16:12Z</dcterms:created>
  <dcterms:modified xsi:type="dcterms:W3CDTF">2023-08-04T19:29:05Z</dcterms:modified>
  <cp:category/>
</cp:coreProperties>
</file>